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3" r:id="rId2"/>
    <p:sldId id="287" r:id="rId3"/>
    <p:sldId id="281" r:id="rId4"/>
    <p:sldId id="286" r:id="rId5"/>
    <p:sldId id="284" r:id="rId6"/>
    <p:sldId id="282" r:id="rId7"/>
    <p:sldId id="288" r:id="rId8"/>
    <p:sldId id="283" r:id="rId9"/>
    <p:sldId id="290" r:id="rId10"/>
    <p:sldId id="291" r:id="rId11"/>
    <p:sldId id="279" r:id="rId12"/>
    <p:sldId id="289" r:id="rId13"/>
    <p:sldId id="292" r:id="rId14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382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7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1"/>
          <a:lstStyle>
            <a:lvl1pPr algn="l">
              <a:defRPr sz="1200"/>
            </a:lvl1pPr>
          </a:lstStyle>
          <a:p>
            <a:fld id="{1FDB01FF-E23E-41E5-9BFC-8A6BEA5AA92F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382" y="9429598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7" y="9429598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1" anchor="b"/>
          <a:lstStyle>
            <a:lvl1pPr algn="l">
              <a:defRPr sz="1200"/>
            </a:lvl1pPr>
          </a:lstStyle>
          <a:p>
            <a:fld id="{7D2B8554-BE64-4ADA-AA0C-7675B829CB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4869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382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67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1"/>
          <a:lstStyle>
            <a:lvl1pPr algn="l">
              <a:defRPr sz="1200"/>
            </a:lvl1pPr>
          </a:lstStyle>
          <a:p>
            <a:fld id="{3BC96D3D-F3BE-4372-995B-561F263404DA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924" y="4776930"/>
            <a:ext cx="5437827" cy="3908682"/>
          </a:xfrm>
          <a:prstGeom prst="rect">
            <a:avLst/>
          </a:prstGeom>
        </p:spPr>
        <p:txBody>
          <a:bodyPr vert="horz" lIns="90452" tIns="45226" rIns="90452" bIns="45226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382" y="9429598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67" y="9429598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1" anchor="b"/>
          <a:lstStyle>
            <a:lvl1pPr algn="l">
              <a:defRPr sz="1200"/>
            </a:lvl1pPr>
          </a:lstStyle>
          <a:p>
            <a:fld id="{792901E3-64EC-4291-93BE-663FA37D2C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620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03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938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063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של מספר שקופית 6"/>
          <p:cNvSpPr txBox="1">
            <a:spLocks/>
          </p:cNvSpPr>
          <p:nvPr userDrawn="1"/>
        </p:nvSpPr>
        <p:spPr>
          <a:xfrm>
            <a:off x="0" y="6464763"/>
            <a:ext cx="12184668" cy="183548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F283F079-62C7-4463-98B2-F9F231770039}" type="slidenum">
              <a:rPr lang="he-IL" sz="1200" b="1">
                <a:solidFill>
                  <a:srgbClr val="898989"/>
                </a:solidFill>
              </a:rPr>
              <a:pPr algn="ctr"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544"/>
            <a:ext cx="9144000" cy="141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תמונה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13376"/>
            <a:ext cx="12192000" cy="7600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6330335"/>
            <a:ext cx="1353312" cy="374927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238133"/>
            <a:ext cx="1862328" cy="5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4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50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799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533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586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935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57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540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920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9C41-9451-4F69-AA84-1693E3B73173}" type="datetimeFigureOut">
              <a:rPr lang="he-IL" smtClean="0"/>
              <a:t>ו'/תמוז/תשפ"א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9D74-4104-4A3C-B357-735EC4ADFA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796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2FA6CA8-5423-4B00-B35A-A4A2A017F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6274" y="129092"/>
            <a:ext cx="4410339" cy="2468880"/>
          </a:xfrm>
        </p:spPr>
        <p:txBody>
          <a:bodyPr>
            <a:normAutofit/>
          </a:bodyPr>
          <a:lstStyle/>
          <a:p>
            <a:r>
              <a:rPr lang="ar-SA" sz="4800" b="1" dirty="0">
                <a:cs typeface="+mn-cs"/>
              </a:rPr>
              <a:t>أهمية وجبة الإفطار والساندويش الصحي</a:t>
            </a:r>
            <a:br>
              <a:rPr lang="he-IL" sz="3400" b="1" dirty="0">
                <a:cs typeface="+mn-cs"/>
              </a:rPr>
            </a:br>
            <a:br>
              <a:rPr lang="he-IL" sz="3400" dirty="0">
                <a:cs typeface="+mn-cs"/>
              </a:rPr>
            </a:br>
            <a:endParaRPr lang="he-IL" sz="3400" dirty="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2" descr="תוצאת תמונה עבור כריך בריא">
            <a:extLst>
              <a:ext uri="{FF2B5EF4-FFF2-40B4-BE49-F238E27FC236}">
                <a16:creationId xmlns:a16="http://schemas.microsoft.com/office/drawing/2014/main" id="{46357770-D98B-46A8-AD3F-9421EDD0A42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567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0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448056" y="685799"/>
            <a:ext cx="4434662" cy="2288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spcAft>
                <a:spcPts val="600"/>
              </a:spcAft>
            </a:pPr>
            <a:r>
              <a:rPr lang="ar-SA" sz="3500" b="1" dirty="0">
                <a:solidFill>
                  <a:srgbClr val="002060"/>
                </a:solidFill>
                <a:cs typeface="+mn-cs"/>
              </a:rPr>
              <a:t>انظر لأنواع الطعام بالصورة, بأي مركب غذائي كل منها غنيه؟</a:t>
            </a:r>
            <a:endParaRPr lang="en-US" sz="35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7" name="מציין מיקום תוכן 4"/>
          <p:cNvSpPr txBox="1">
            <a:spLocks/>
          </p:cNvSpPr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1700" b="1" dirty="0"/>
          </a:p>
          <a:p>
            <a:pPr marL="0" algn="l" rtl="0"/>
            <a:endParaRPr lang="en-US" sz="1700" dirty="0"/>
          </a:p>
          <a:p>
            <a:pPr lvl="1" algn="l" rtl="0"/>
            <a:endParaRPr lang="en-US" sz="1700" b="1" dirty="0"/>
          </a:p>
          <a:p>
            <a:pPr marL="457200" lvl="1" algn="l" rtl="0"/>
            <a:endParaRPr lang="en-US" sz="1700" b="1" dirty="0"/>
          </a:p>
        </p:txBody>
      </p:sp>
      <p:pic>
        <p:nvPicPr>
          <p:cNvPr id="4098" name="Picture 2" descr="תוצאת תמונה עבור ממרח חומוס">
            <a:extLst>
              <a:ext uri="{FF2B5EF4-FFF2-40B4-BE49-F238E27FC236}">
                <a16:creationId xmlns:a16="http://schemas.microsoft.com/office/drawing/2014/main" id="{7770DAE1-41D7-4988-BE16-DB9E99A1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57" y="898301"/>
            <a:ext cx="4090989" cy="272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435F57B-215B-480C-BCB2-9D4FE42A6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9" y="2636928"/>
            <a:ext cx="4170025" cy="417002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FE87A9A-79CB-4D07-8779-83D2CF9BB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975" y="4343422"/>
            <a:ext cx="4170025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 descr="תמונה שמכילה מזון, כריך, חטיפים, גזירה&#10;&#10;התיאור נוצר באופן אוטומטי">
            <a:extLst>
              <a:ext uri="{FF2B5EF4-FFF2-40B4-BE49-F238E27FC236}">
                <a16:creationId xmlns:a16="http://schemas.microsoft.com/office/drawing/2014/main" id="{F7D23AD0-BD65-48AC-A1B0-7B7B76D37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1225"/>
          <a:stretch/>
        </p:blipFill>
        <p:spPr>
          <a:xfrm>
            <a:off x="2850802" y="54875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תמונה 5" descr="תמונה שמכילה חטיפים, כריך, מזון, צלחת סנדוויץ'&#10;&#10;התיאור נוצר באופן אוטומטי">
            <a:extLst>
              <a:ext uri="{FF2B5EF4-FFF2-40B4-BE49-F238E27FC236}">
                <a16:creationId xmlns:a16="http://schemas.microsoft.com/office/drawing/2014/main" id="{C2EF0AA6-17E8-46CF-B725-719F0759F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3" b="2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כותרת 3"/>
          <p:cNvSpPr txBox="1">
            <a:spLocks/>
          </p:cNvSpPr>
          <p:nvPr/>
        </p:nvSpPr>
        <p:spPr>
          <a:xfrm>
            <a:off x="429767" y="718457"/>
            <a:ext cx="2825497" cy="3591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spcAft>
                <a:spcPts val="600"/>
              </a:spcAft>
            </a:pPr>
            <a:r>
              <a:rPr lang="ar-SA" sz="9000" b="1" dirty="0">
                <a:solidFill>
                  <a:srgbClr val="002060"/>
                </a:solidFill>
                <a:cs typeface="+mn-cs"/>
              </a:rPr>
              <a:t>اشيروا الى الساندويش الصحي</a:t>
            </a:r>
            <a:endParaRPr lang="en-US" sz="9000" b="1" dirty="0">
              <a:solidFill>
                <a:srgbClr val="002060"/>
              </a:solidFill>
              <a:cs typeface="+mn-cs"/>
            </a:endParaRPr>
          </a:p>
          <a:p>
            <a:pPr rtl="0">
              <a:spcAft>
                <a:spcPts val="600"/>
              </a:spcAft>
            </a:pPr>
            <a:endParaRPr lang="he-IL" sz="8600" b="1" kern="1200" dirty="0">
              <a:solidFill>
                <a:schemeClr val="tx1"/>
              </a:solidFill>
              <a:cs typeface="+mn-cs"/>
            </a:endParaRPr>
          </a:p>
          <a:p>
            <a:pPr rtl="0">
              <a:spcAft>
                <a:spcPts val="600"/>
              </a:spcAft>
            </a:pPr>
            <a:r>
              <a:rPr lang="ar-SA" sz="9000" b="1" dirty="0">
                <a:solidFill>
                  <a:srgbClr val="002060"/>
                </a:solidFill>
                <a:cs typeface="+mn-cs"/>
              </a:rPr>
              <a:t>نشويات</a:t>
            </a:r>
            <a:endParaRPr lang="he-IL" sz="9000" b="1" dirty="0">
              <a:solidFill>
                <a:srgbClr val="002060"/>
              </a:solidFill>
              <a:cs typeface="+mn-cs"/>
            </a:endParaRPr>
          </a:p>
          <a:p>
            <a:pPr rtl="0">
              <a:spcAft>
                <a:spcPts val="600"/>
              </a:spcAft>
            </a:pPr>
            <a:r>
              <a:rPr lang="en-US" sz="90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ar-SA" sz="9000" b="1" dirty="0">
                <a:solidFill>
                  <a:srgbClr val="002060"/>
                </a:solidFill>
                <a:cs typeface="+mn-cs"/>
              </a:rPr>
              <a:t>بروتين</a:t>
            </a:r>
            <a:endParaRPr lang="he-IL" sz="9000" b="1" dirty="0">
              <a:solidFill>
                <a:srgbClr val="002060"/>
              </a:solidFill>
              <a:cs typeface="+mn-cs"/>
            </a:endParaRPr>
          </a:p>
          <a:p>
            <a:pPr rtl="0">
              <a:spcAft>
                <a:spcPts val="600"/>
              </a:spcAft>
            </a:pPr>
            <a:r>
              <a:rPr lang="ar-SA" sz="9000" b="1" dirty="0">
                <a:solidFill>
                  <a:srgbClr val="002060"/>
                </a:solidFill>
                <a:cs typeface="+mn-cs"/>
              </a:rPr>
              <a:t>خضروات</a:t>
            </a:r>
            <a:endParaRPr lang="en-US" sz="9000" b="1" dirty="0">
              <a:solidFill>
                <a:srgbClr val="002060"/>
              </a:solidFill>
              <a:cs typeface="+mn-cs"/>
            </a:endParaRPr>
          </a:p>
          <a:p>
            <a:pPr algn="l" rtl="0">
              <a:spcAft>
                <a:spcPts val="600"/>
              </a:spcAft>
            </a:pP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מציין מיקום תוכן 4"/>
          <p:cNvSpPr txBox="1">
            <a:spLocks/>
          </p:cNvSpPr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1700" b="1" dirty="0"/>
          </a:p>
          <a:p>
            <a:pPr marL="0" algn="l" rtl="0"/>
            <a:endParaRPr lang="en-US" sz="1700" dirty="0"/>
          </a:p>
          <a:p>
            <a:pPr lvl="1" algn="l" rtl="0"/>
            <a:endParaRPr lang="en-US" sz="1700" b="1" dirty="0"/>
          </a:p>
          <a:p>
            <a:pPr marL="457200" lvl="1" algn="l" rtl="0"/>
            <a:endParaRPr lang="en-US" sz="1700" b="1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58EB0B1-0A74-4757-A102-CCA997534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015" y="3474116"/>
            <a:ext cx="3945814" cy="3327718"/>
          </a:xfrm>
          <a:prstGeom prst="rect">
            <a:avLst/>
          </a:prstGeom>
        </p:spPr>
      </p:pic>
      <p:pic>
        <p:nvPicPr>
          <p:cNvPr id="1026" name="Picture 2" descr="פרוסת לחם מעבר לגדר - הידברות">
            <a:extLst>
              <a:ext uri="{FF2B5EF4-FFF2-40B4-BE49-F238E27FC236}">
                <a16:creationId xmlns:a16="http://schemas.microsoft.com/office/drawing/2014/main" id="{447D958C-3CBB-4FEE-8320-B635B9F2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06" y="62143"/>
            <a:ext cx="4485420" cy="33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2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4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כותרת 3"/>
          <p:cNvSpPr txBox="1">
            <a:spLocks/>
          </p:cNvSpPr>
          <p:nvPr/>
        </p:nvSpPr>
        <p:spPr>
          <a:xfrm>
            <a:off x="6617740" y="528632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600"/>
              </a:spcAft>
            </a:pPr>
            <a:r>
              <a:rPr lang="ar-SA" b="1" dirty="0">
                <a:solidFill>
                  <a:srgbClr val="002060"/>
                </a:solidFill>
                <a:cs typeface="+mn-cs"/>
              </a:rPr>
              <a:t>احجية التلخيص</a:t>
            </a:r>
            <a:endParaRPr lang="en-US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0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2EF6BD8-BE97-4302-883F-26EF52CD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30" y="1700784"/>
            <a:ext cx="4049827" cy="4379976"/>
          </a:xfrm>
          <a:prstGeom prst="rect">
            <a:avLst/>
          </a:prstGeom>
        </p:spPr>
      </p:pic>
      <p:sp>
        <p:nvSpPr>
          <p:cNvPr id="7" name="מציין מיקום תוכן 4"/>
          <p:cNvSpPr txBox="1">
            <a:spLocks/>
          </p:cNvSpPr>
          <p:nvPr/>
        </p:nvSpPr>
        <p:spPr>
          <a:xfrm>
            <a:off x="6617740" y="1935332"/>
            <a:ext cx="4766330" cy="3901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ar-SA" sz="3300" b="1" dirty="0">
                <a:solidFill>
                  <a:srgbClr val="002060"/>
                </a:solidFill>
                <a:latin typeface="+mj-lt"/>
                <a:ea typeface="+mj-ea"/>
              </a:rPr>
              <a:t>اذكر/ي 3 أسباب لاهمية تناول وجبة الإفطار </a:t>
            </a:r>
          </a:p>
          <a:p>
            <a:pPr marL="0" indent="0" rtl="0">
              <a:buNone/>
            </a:pPr>
            <a:endParaRPr lang="ar-SA" sz="3300" b="1" dirty="0">
              <a:solidFill>
                <a:srgbClr val="002060"/>
              </a:solidFill>
              <a:latin typeface="+mj-lt"/>
              <a:ea typeface="+mj-ea"/>
            </a:endParaRPr>
          </a:p>
          <a:p>
            <a:r>
              <a:rPr lang="ar-SA" sz="3300" b="1" dirty="0">
                <a:solidFill>
                  <a:srgbClr val="002060"/>
                </a:solidFill>
                <a:latin typeface="+mj-lt"/>
                <a:ea typeface="+mj-ea"/>
              </a:rPr>
              <a:t>ماذا يزود الخبز ( النشويات ) للجسم؟</a:t>
            </a:r>
          </a:p>
          <a:p>
            <a:endParaRPr lang="ar-SA" sz="33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SA" sz="3300" b="1" dirty="0">
                <a:solidFill>
                  <a:srgbClr val="002060"/>
                </a:solidFill>
                <a:latin typeface="+mj-lt"/>
                <a:ea typeface="+mj-ea"/>
              </a:rPr>
              <a:t>ماذا تزود اللبنة ( البروتينات ) للجسم؟</a:t>
            </a:r>
          </a:p>
          <a:p>
            <a:endParaRPr lang="en-US" sz="33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ar-SA" sz="3300" b="1" dirty="0">
                <a:solidFill>
                  <a:srgbClr val="002060"/>
                </a:solidFill>
                <a:latin typeface="+mj-lt"/>
                <a:ea typeface="+mj-ea"/>
              </a:rPr>
              <a:t>ماذا تزود الخضروات للجسم؟</a:t>
            </a:r>
          </a:p>
          <a:p>
            <a:pPr marL="0" indent="0" rtl="0">
              <a:buNone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4"/>
          <p:cNvSpPr txBox="1">
            <a:spLocks/>
          </p:cNvSpPr>
          <p:nvPr/>
        </p:nvSpPr>
        <p:spPr>
          <a:xfrm>
            <a:off x="838200" y="1169581"/>
            <a:ext cx="10515600" cy="45893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he-IL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כותרת 3"/>
          <p:cNvSpPr txBox="1">
            <a:spLocks/>
          </p:cNvSpPr>
          <p:nvPr/>
        </p:nvSpPr>
        <p:spPr>
          <a:xfrm>
            <a:off x="200025" y="704850"/>
            <a:ext cx="11153775" cy="5716202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sz="3600" b="1" dirty="0">
              <a:solidFill>
                <a:srgbClr val="002060"/>
              </a:solidFill>
              <a:cs typeface="+mn-cs"/>
            </a:endParaRPr>
          </a:p>
          <a:p>
            <a:pPr algn="ctr"/>
            <a:endParaRPr lang="he-IL" sz="3600" dirty="0">
              <a:solidFill>
                <a:srgbClr val="002060"/>
              </a:solidFill>
              <a:cs typeface="+mn-cs"/>
            </a:endParaRPr>
          </a:p>
          <a:p>
            <a:pPr algn="ctr"/>
            <a:endParaRPr lang="he-IL" sz="4000" dirty="0">
              <a:solidFill>
                <a:srgbClr val="002060"/>
              </a:solidFill>
              <a:cs typeface="+mn-cs"/>
            </a:endParaRPr>
          </a:p>
          <a:p>
            <a:pPr algn="ctr"/>
            <a:endParaRPr lang="he-IL" sz="4000" dirty="0">
              <a:solidFill>
                <a:srgbClr val="002060"/>
              </a:solidFill>
              <a:cs typeface="+mn-cs"/>
            </a:endParaRPr>
          </a:p>
          <a:p>
            <a:pPr algn="ctr"/>
            <a:endParaRPr lang="he-IL" sz="3600" b="1" dirty="0">
              <a:solidFill>
                <a:srgbClr val="002060"/>
              </a:solidFill>
              <a:cs typeface="+mn-cs"/>
            </a:endParaRPr>
          </a:p>
          <a:p>
            <a:pPr algn="ctr"/>
            <a:endParaRPr lang="he-IL" sz="3600" b="1" dirty="0">
              <a:solidFill>
                <a:srgbClr val="002060"/>
              </a:solidFill>
              <a:cs typeface="+mn-cs"/>
            </a:endParaRPr>
          </a:p>
          <a:p>
            <a:pPr algn="ctr"/>
            <a:endParaRPr lang="he-IL" sz="3600" b="1" dirty="0">
              <a:solidFill>
                <a:srgbClr val="002060"/>
              </a:solidFill>
              <a:cs typeface="+mn-cs"/>
            </a:endParaRPr>
          </a:p>
          <a:p>
            <a:pPr algn="ctr"/>
            <a:r>
              <a:rPr lang="ar-SA" sz="3600" b="1" dirty="0">
                <a:solidFill>
                  <a:srgbClr val="002060"/>
                </a:solidFill>
                <a:cs typeface="+mn-cs"/>
              </a:rPr>
              <a:t>صباح صحي </a:t>
            </a:r>
          </a:p>
          <a:p>
            <a:pPr algn="ctr"/>
            <a:r>
              <a:rPr lang="ar-SA" sz="3600" b="1" dirty="0">
                <a:solidFill>
                  <a:srgbClr val="002060"/>
                </a:solidFill>
                <a:cs typeface="+mn-cs"/>
              </a:rPr>
              <a:t>كل الصحة والسعادة للجميع</a:t>
            </a:r>
            <a:r>
              <a:rPr lang="he-IL" sz="3600" b="1" dirty="0">
                <a:solidFill>
                  <a:srgbClr val="002060"/>
                </a:solidFill>
                <a:cs typeface="+mn-cs"/>
                <a:sym typeface="Wingdings" panose="05000000000000000000" pitchFamily="2" charset="2"/>
              </a:rPr>
              <a:t></a:t>
            </a:r>
            <a:endParaRPr lang="he-IL" sz="3600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  <a:p>
            <a:pPr algn="ctr"/>
            <a:endParaRPr lang="he-IL" sz="4000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1026" name="Picture 2" descr="תוצאת תמונה עבור כריך בריא">
            <a:extLst>
              <a:ext uri="{FF2B5EF4-FFF2-40B4-BE49-F238E27FC236}">
                <a16:creationId xmlns:a16="http://schemas.microsoft.com/office/drawing/2014/main" id="{46357770-D98B-46A8-AD3F-9421EDD0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10" y="1099053"/>
            <a:ext cx="5348004" cy="29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כותרת 3"/>
          <p:cNvSpPr txBox="1">
            <a:spLocks/>
          </p:cNvSpPr>
          <p:nvPr/>
        </p:nvSpPr>
        <p:spPr>
          <a:xfrm>
            <a:off x="5078816" y="940519"/>
            <a:ext cx="6593799" cy="3331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ar-SA" b="1" dirty="0">
                <a:solidFill>
                  <a:srgbClr val="002060"/>
                </a:solidFill>
                <a:cs typeface="+mn-cs"/>
              </a:rPr>
              <a:t>صباح الخير</a:t>
            </a:r>
          </a:p>
          <a:p>
            <a:pPr>
              <a:spcAft>
                <a:spcPts val="600"/>
              </a:spcAft>
            </a:pPr>
            <a:endParaRPr lang="he-IL" b="1" dirty="0">
              <a:solidFill>
                <a:srgbClr val="002060"/>
              </a:solidFill>
              <a:cs typeface="+mn-cs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02060"/>
                </a:solidFill>
                <a:cs typeface="+mn-cs"/>
              </a:rPr>
              <a:t>من منكم يتناول وجبة  الإفطار؟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02060"/>
                </a:solidFill>
                <a:cs typeface="+mn-cs"/>
              </a:rPr>
              <a:t>ماذا تتناولون في وجبة الإفطار ؟</a:t>
            </a: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תמונה 4" descr="תמונה שמכילה שעון, אוסף תמונות&#10;&#10;התיאור נוצר באופן אוטומטי">
            <a:extLst>
              <a:ext uri="{FF2B5EF4-FFF2-40B4-BE49-F238E27FC236}">
                <a16:creationId xmlns:a16="http://schemas.microsoft.com/office/drawing/2014/main" id="{9D96E661-A9D3-4A8B-BE3C-12304CED2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112" r="7835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מציין מיקום תוכן 4"/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rtl="0"/>
            <a:endParaRPr lang="en-US" sz="2000" dirty="0">
              <a:solidFill>
                <a:srgbClr val="000000"/>
              </a:solidFill>
            </a:endParaRPr>
          </a:p>
          <a:p>
            <a:pPr lvl="1" algn="l" rtl="0"/>
            <a:endParaRPr lang="en-US" sz="2000" dirty="0">
              <a:solidFill>
                <a:srgbClr val="000000"/>
              </a:solidFill>
            </a:endParaRPr>
          </a:p>
          <a:p>
            <a:pPr marL="457200" lvl="1" algn="l" rtl="0"/>
            <a:endParaRPr lang="en-US" sz="2000" dirty="0">
              <a:solidFill>
                <a:srgbClr val="000000"/>
              </a:solidFill>
            </a:endParaRPr>
          </a:p>
          <a:p>
            <a:pPr algn="l" rtl="0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כותרת 3"/>
          <p:cNvSpPr txBox="1">
            <a:spLocks/>
          </p:cNvSpPr>
          <p:nvPr/>
        </p:nvSpPr>
        <p:spPr>
          <a:xfrm>
            <a:off x="2981324" y="800391"/>
            <a:ext cx="8431665" cy="1123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Aft>
                <a:spcPts val="600"/>
              </a:spcAft>
            </a:pPr>
            <a:endParaRPr lang="en-US" sz="4000" b="1" dirty="0">
              <a:solidFill>
                <a:srgbClr val="FFFFFF"/>
              </a:solidFill>
            </a:endParaRPr>
          </a:p>
          <a:p>
            <a:pPr algn="l" rtl="0">
              <a:spcAft>
                <a:spcPts val="600"/>
              </a:spcAft>
            </a:pPr>
            <a:r>
              <a:rPr lang="ar-SA" sz="4800" b="1" dirty="0">
                <a:solidFill>
                  <a:srgbClr val="FFFFFF"/>
                </a:solidFill>
                <a:cs typeface="+mn-cs"/>
              </a:rPr>
              <a:t>لماذا من المهم تناول وجبة الإفطار ؟</a:t>
            </a:r>
            <a:endParaRPr lang="en-US" sz="4800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מציין מיקום תוכן 4"/>
          <p:cNvSpPr txBox="1">
            <a:spLocks/>
          </p:cNvSpPr>
          <p:nvPr/>
        </p:nvSpPr>
        <p:spPr>
          <a:xfrm>
            <a:off x="812936" y="2494450"/>
            <a:ext cx="4843282" cy="3563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rtl="0"/>
            <a:endParaRPr lang="en-US" sz="2000" dirty="0"/>
          </a:p>
          <a:p>
            <a:pPr algn="l" rtl="0"/>
            <a:endParaRPr lang="he-IL" sz="4800" dirty="0">
              <a:effectLst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02060"/>
                </a:solidFill>
                <a:latin typeface="+mj-lt"/>
                <a:ea typeface="+mj-ea"/>
              </a:rPr>
              <a:t> “</a:t>
            </a:r>
            <a:r>
              <a:rPr lang="ar-SA" sz="4800" b="1" dirty="0">
                <a:solidFill>
                  <a:srgbClr val="002060"/>
                </a:solidFill>
                <a:latin typeface="+mj-lt"/>
                <a:ea typeface="+mj-ea"/>
              </a:rPr>
              <a:t> كسر" الصيام الليلي </a:t>
            </a:r>
            <a:endParaRPr lang="en-US" sz="48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 algn="l" rtl="0"/>
            <a:endParaRPr lang="en-US" sz="2000" dirty="0">
              <a:effectLst/>
            </a:endParaRPr>
          </a:p>
          <a:p>
            <a:pPr lvl="1" algn="l" rtl="0"/>
            <a:endParaRPr lang="en-US" sz="2000" dirty="0"/>
          </a:p>
          <a:p>
            <a:pPr marL="457200" lvl="1" algn="l" rtl="0"/>
            <a:endParaRPr lang="en-US" sz="2000" dirty="0"/>
          </a:p>
          <a:p>
            <a:pPr lvl="1" algn="l" rtl="0"/>
            <a:endParaRPr lang="en-US" sz="2000" dirty="0"/>
          </a:p>
          <a:p>
            <a:pPr marL="457200" lvl="1" algn="l" rtl="0"/>
            <a:endParaRPr lang="en-US" sz="2000" dirty="0"/>
          </a:p>
          <a:p>
            <a:pPr algn="l" rtl="0"/>
            <a:endParaRPr lang="en-US" sz="2000" dirty="0"/>
          </a:p>
          <a:p>
            <a:pPr marL="0" algn="l" rtl="0"/>
            <a:r>
              <a:rPr lang="en-US" sz="2000" dirty="0"/>
              <a:t> </a:t>
            </a:r>
          </a:p>
          <a:p>
            <a:pPr algn="l" rtl="0"/>
            <a:endParaRPr lang="en-US" sz="20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E0C0932-33B5-4A58-80A6-FD54BF251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6"/>
          <a:stretch/>
        </p:blipFill>
        <p:spPr>
          <a:xfrm>
            <a:off x="6184230" y="2492376"/>
            <a:ext cx="4717065" cy="35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1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כותרת 3"/>
          <p:cNvSpPr txBox="1">
            <a:spLocks/>
          </p:cNvSpPr>
          <p:nvPr/>
        </p:nvSpPr>
        <p:spPr>
          <a:xfrm>
            <a:off x="6412120" y="321734"/>
            <a:ext cx="5779880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Aft>
                <a:spcPts val="600"/>
              </a:spcAft>
            </a:pPr>
            <a:endParaRPr lang="en-US" b="1" dirty="0">
              <a:solidFill>
                <a:srgbClr val="002060"/>
              </a:solidFill>
              <a:cs typeface="+mn-cs"/>
            </a:endParaRPr>
          </a:p>
          <a:p>
            <a:pPr algn="l" rtl="0">
              <a:spcAft>
                <a:spcPts val="600"/>
              </a:spcAft>
            </a:pPr>
            <a:r>
              <a:rPr lang="ar-SA" b="1" dirty="0">
                <a:solidFill>
                  <a:srgbClr val="002060"/>
                </a:solidFill>
                <a:cs typeface="+mn-cs"/>
              </a:rPr>
              <a:t>لماذا مهم تناول وجبة الإفطار ؟</a:t>
            </a:r>
            <a:endParaRPr lang="en-US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679329F-8346-4793-922D-E646E519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7" r="2" b="2"/>
          <a:stretch/>
        </p:blipFill>
        <p:spPr>
          <a:xfrm>
            <a:off x="-2" y="11"/>
            <a:ext cx="4572002" cy="27123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תמונה 2">
            <a:extLst>
              <a:ext uri="{FF2B5EF4-FFF2-40B4-BE49-F238E27FC236}">
                <a16:creationId xmlns:a16="http://schemas.microsoft.com/office/drawing/2014/main" id="{20D6FFAE-C339-4CDC-A014-C3FA48C7C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86" r="-2" b="15829"/>
          <a:stretch/>
        </p:blipFill>
        <p:spPr>
          <a:xfrm>
            <a:off x="985420" y="3007033"/>
            <a:ext cx="5779884" cy="3429000"/>
          </a:xfrm>
          <a:prstGeom prst="rect">
            <a:avLst/>
          </a:prstGeom>
        </p:spPr>
      </p:pic>
      <p:sp>
        <p:nvSpPr>
          <p:cNvPr id="7" name="מציין מיקום תוכן 4"/>
          <p:cNvSpPr txBox="1">
            <a:spLocks/>
          </p:cNvSpPr>
          <p:nvPr/>
        </p:nvSpPr>
        <p:spPr>
          <a:xfrm>
            <a:off x="4166039" y="1845285"/>
            <a:ext cx="6986726" cy="47532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ar-SA" sz="4600" b="1" dirty="0">
                <a:solidFill>
                  <a:srgbClr val="002060"/>
                </a:solidFill>
                <a:latin typeface="+mj-lt"/>
                <a:ea typeface="+mj-ea"/>
              </a:rPr>
              <a:t>تزويد الطاقة </a:t>
            </a:r>
            <a:r>
              <a:rPr lang="he-IL" sz="4600" b="1" dirty="0">
                <a:solidFill>
                  <a:srgbClr val="002060"/>
                </a:solidFill>
                <a:latin typeface="+mj-lt"/>
                <a:ea typeface="+mj-ea"/>
              </a:rPr>
              <a:t>= </a:t>
            </a:r>
            <a:r>
              <a:rPr lang="ar-SA" sz="4600" b="1" dirty="0">
                <a:solidFill>
                  <a:srgbClr val="002060"/>
                </a:solidFill>
                <a:latin typeface="+mj-lt"/>
                <a:ea typeface="+mj-ea"/>
              </a:rPr>
              <a:t>طاقة للجسم</a:t>
            </a:r>
            <a:endParaRPr lang="he-IL" sz="46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 marL="0" indent="0">
              <a:buNone/>
            </a:pPr>
            <a:endParaRPr lang="he-IL" sz="46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 marL="0" indent="0">
              <a:buNone/>
            </a:pPr>
            <a:r>
              <a:rPr lang="he-IL" sz="4600" b="1" dirty="0">
                <a:solidFill>
                  <a:srgbClr val="002060"/>
                </a:solidFill>
                <a:latin typeface="+mj-lt"/>
                <a:ea typeface="+mj-ea"/>
              </a:rPr>
              <a:t>1. </a:t>
            </a:r>
            <a:r>
              <a:rPr lang="ar-SA" sz="4600" b="1" dirty="0">
                <a:solidFill>
                  <a:srgbClr val="002060"/>
                </a:solidFill>
                <a:latin typeface="+mj-lt"/>
                <a:ea typeface="+mj-ea"/>
              </a:rPr>
              <a:t>للنشاط الجسماني</a:t>
            </a:r>
            <a:r>
              <a:rPr lang="he-IL" sz="4600" b="1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endParaRPr lang="en-US" sz="46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 marL="0" indent="0">
              <a:buNone/>
            </a:pPr>
            <a:endParaRPr lang="he-IL" sz="46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 marL="0" indent="0">
              <a:buNone/>
            </a:pPr>
            <a:r>
              <a:rPr lang="he-IL" sz="4600" b="1" dirty="0">
                <a:solidFill>
                  <a:srgbClr val="002060"/>
                </a:solidFill>
                <a:latin typeface="+mj-lt"/>
                <a:ea typeface="+mj-ea"/>
              </a:rPr>
              <a:t>2.</a:t>
            </a:r>
            <a:r>
              <a:rPr lang="ar-SA" sz="4600" b="1" dirty="0">
                <a:solidFill>
                  <a:srgbClr val="002060"/>
                </a:solidFill>
                <a:latin typeface="+mj-lt"/>
                <a:ea typeface="+mj-ea"/>
              </a:rPr>
              <a:t> للنمو والتطور</a:t>
            </a:r>
            <a:r>
              <a:rPr lang="he-IL" sz="4600" b="1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endParaRPr lang="en-US" sz="46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 marL="0" indent="0">
              <a:buNone/>
            </a:pPr>
            <a:endParaRPr lang="en-US" sz="2000" dirty="0">
              <a:effectLst/>
            </a:endParaRPr>
          </a:p>
          <a:p>
            <a:pPr marL="457200" lvl="1" indent="0">
              <a:buNone/>
            </a:pPr>
            <a:endParaRPr lang="en-US" sz="2000" dirty="0"/>
          </a:p>
          <a:p>
            <a:pPr marL="2286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2286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כותרת 3"/>
          <p:cNvSpPr txBox="1">
            <a:spLocks/>
          </p:cNvSpPr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>
              <a:spcAft>
                <a:spcPts val="600"/>
              </a:spcAft>
            </a:pPr>
            <a:endParaRPr lang="en-US" sz="2500" b="1" dirty="0">
              <a:solidFill>
                <a:srgbClr val="FFFFFF"/>
              </a:solidFill>
            </a:endParaRPr>
          </a:p>
          <a:p>
            <a:pPr rtl="0">
              <a:spcAft>
                <a:spcPts val="600"/>
              </a:spcAft>
            </a:pPr>
            <a:r>
              <a:rPr lang="ar-SA" b="1" dirty="0">
                <a:solidFill>
                  <a:srgbClr val="FFFFFF"/>
                </a:solidFill>
              </a:rPr>
              <a:t>لماذا مهم تناول وجبة الإفطار ؟</a:t>
            </a:r>
            <a:endParaRPr lang="en-US" b="1" dirty="0">
              <a:solidFill>
                <a:srgbClr val="FFFFFF"/>
              </a:solidFill>
            </a:endParaRPr>
          </a:p>
          <a:p>
            <a:pPr algn="l" rtl="0">
              <a:spcAft>
                <a:spcPts val="600"/>
              </a:spcAft>
            </a:pPr>
            <a:r>
              <a:rPr lang="en-US" sz="25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מציין מיקום תוכן 4"/>
          <p:cNvSpPr txBox="1">
            <a:spLocks/>
          </p:cNvSpPr>
          <p:nvPr/>
        </p:nvSpPr>
        <p:spPr>
          <a:xfrm>
            <a:off x="886662" y="2494450"/>
            <a:ext cx="4802403" cy="3790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l" rtl="0">
              <a:buNone/>
            </a:pPr>
            <a:endParaRPr lang="en-US" sz="2200" dirty="0"/>
          </a:p>
          <a:p>
            <a:pPr marL="0" indent="0" rtl="0">
              <a:buNone/>
            </a:pPr>
            <a:r>
              <a:rPr lang="ar-SA" sz="5200" b="1" dirty="0">
                <a:solidFill>
                  <a:srgbClr val="002060"/>
                </a:solidFill>
                <a:latin typeface="+mj-lt"/>
                <a:ea typeface="+mj-ea"/>
              </a:rPr>
              <a:t>تزويد الطاقة للمخ</a:t>
            </a:r>
            <a:endParaRPr lang="he-IL" sz="52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 marL="0" indent="0" rtl="0">
              <a:buNone/>
            </a:pPr>
            <a:endParaRPr lang="he-IL" sz="3600" dirty="0"/>
          </a:p>
          <a:p>
            <a:pPr marL="0" indent="0" rtl="0">
              <a:buNone/>
            </a:pPr>
            <a:r>
              <a:rPr lang="ar-SA" sz="3600" dirty="0">
                <a:effectLst/>
              </a:rPr>
              <a:t>1. </a:t>
            </a:r>
            <a:r>
              <a:rPr lang="ar-SA" sz="4200" b="1" dirty="0">
                <a:solidFill>
                  <a:srgbClr val="002060"/>
                </a:solidFill>
                <a:latin typeface="+mj-lt"/>
                <a:ea typeface="+mj-ea"/>
              </a:rPr>
              <a:t>لتحسين التركيز</a:t>
            </a:r>
            <a:endParaRPr lang="he-IL" sz="42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 marL="0" indent="0" rtl="0">
              <a:buNone/>
            </a:pPr>
            <a:r>
              <a:rPr lang="he-IL" sz="4200" b="1" dirty="0">
                <a:solidFill>
                  <a:srgbClr val="002060"/>
                </a:solidFill>
                <a:latin typeface="+mj-lt"/>
                <a:ea typeface="+mj-ea"/>
              </a:rPr>
              <a:t>2. </a:t>
            </a:r>
            <a:r>
              <a:rPr lang="ar-SA" sz="4200" b="1" dirty="0">
                <a:solidFill>
                  <a:srgbClr val="002060"/>
                </a:solidFill>
                <a:latin typeface="+mj-lt"/>
                <a:ea typeface="+mj-ea"/>
              </a:rPr>
              <a:t>لتحسين التحصيل الدراسي</a:t>
            </a:r>
            <a:endParaRPr lang="en-US" sz="42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 marL="228600" lvl="1" indent="0" algn="l" rtl="0">
              <a:buNone/>
            </a:pPr>
            <a:endParaRPr lang="en-US" sz="2200" dirty="0"/>
          </a:p>
          <a:p>
            <a:pPr marL="457200" lvl="1" indent="0" algn="l" rtl="0">
              <a:buNone/>
            </a:pPr>
            <a:endParaRPr lang="en-US" sz="2200" dirty="0"/>
          </a:p>
          <a:p>
            <a:pPr marL="228600" lvl="1" indent="0" algn="l" rtl="0">
              <a:buNone/>
            </a:pPr>
            <a:endParaRPr lang="en-US" sz="2200" dirty="0"/>
          </a:p>
          <a:p>
            <a:pPr marL="0" indent="0" algn="l" rtl="0">
              <a:buNone/>
            </a:pPr>
            <a:endParaRPr lang="en-US" sz="2200" dirty="0"/>
          </a:p>
          <a:p>
            <a:pPr marL="0" indent="0" algn="l" rtl="0">
              <a:buNone/>
            </a:pPr>
            <a:r>
              <a:rPr lang="en-US" sz="2200" dirty="0"/>
              <a:t> </a:t>
            </a:r>
          </a:p>
          <a:p>
            <a:pPr marL="0" indent="0" algn="l" rtl="0">
              <a:buNone/>
            </a:pPr>
            <a:endParaRPr lang="en-US" sz="22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E796DAE-AE7F-4286-B52A-B13AE244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4" r="27106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6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0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Rectangle 72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74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כותרת 3"/>
          <p:cNvSpPr txBox="1">
            <a:spLocks/>
          </p:cNvSpPr>
          <p:nvPr/>
        </p:nvSpPr>
        <p:spPr>
          <a:xfrm>
            <a:off x="804620" y="4098046"/>
            <a:ext cx="6331904" cy="21217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600"/>
              </a:spcAft>
            </a:pPr>
            <a:endParaRPr lang="en-US" sz="4600" b="1" dirty="0">
              <a:solidFill>
                <a:srgbClr val="000000"/>
              </a:solidFill>
            </a:endParaRPr>
          </a:p>
          <a:p>
            <a:pPr algn="ctr" rtl="0">
              <a:spcAft>
                <a:spcPts val="600"/>
              </a:spcAft>
            </a:pPr>
            <a:r>
              <a:rPr lang="ar-SA" sz="5100" b="1" dirty="0">
                <a:solidFill>
                  <a:srgbClr val="002060"/>
                </a:solidFill>
                <a:cs typeface="+mn-cs"/>
              </a:rPr>
              <a:t>ما المفضل تناوله بوجبة الإفطار </a:t>
            </a:r>
            <a:r>
              <a:rPr lang="he-IL" sz="5100" b="1" dirty="0">
                <a:solidFill>
                  <a:srgbClr val="002060"/>
                </a:solidFill>
                <a:cs typeface="+mn-cs"/>
                <a:sym typeface="Wingdings" panose="05000000000000000000" pitchFamily="2" charset="2"/>
              </a:rPr>
              <a:t></a:t>
            </a:r>
            <a:r>
              <a:rPr lang="he-IL" sz="5100" b="1" dirty="0">
                <a:solidFill>
                  <a:srgbClr val="002060"/>
                </a:solidFill>
                <a:cs typeface="+mn-cs"/>
              </a:rPr>
              <a:t>?</a:t>
            </a:r>
            <a:endParaRPr lang="en-US" sz="5100" b="1" dirty="0">
              <a:solidFill>
                <a:srgbClr val="002060"/>
              </a:solidFill>
              <a:cs typeface="+mn-cs"/>
            </a:endParaRPr>
          </a:p>
          <a:p>
            <a:pPr algn="ctr" rtl="0">
              <a:spcAft>
                <a:spcPts val="600"/>
              </a:spcAft>
            </a:pPr>
            <a:endParaRPr lang="en-US" sz="5100" b="1" dirty="0">
              <a:solidFill>
                <a:srgbClr val="002060"/>
              </a:solidFill>
              <a:cs typeface="+mn-cs"/>
            </a:endParaRPr>
          </a:p>
          <a:p>
            <a:pPr algn="ctr" rtl="0">
              <a:spcAft>
                <a:spcPts val="600"/>
              </a:spcAft>
            </a:pPr>
            <a:r>
              <a:rPr lang="ar-SA" sz="5100" b="1" dirty="0">
                <a:solidFill>
                  <a:srgbClr val="002060"/>
                </a:solidFill>
                <a:cs typeface="+mn-cs"/>
              </a:rPr>
              <a:t>ما الغير مفضل تناوله بوجبة الإفطار </a:t>
            </a:r>
            <a:r>
              <a:rPr lang="he-IL" sz="5100" b="1" dirty="0">
                <a:solidFill>
                  <a:srgbClr val="002060"/>
                </a:solidFill>
                <a:cs typeface="+mn-cs"/>
                <a:sym typeface="Wingdings" panose="05000000000000000000" pitchFamily="2" charset="2"/>
              </a:rPr>
              <a:t></a:t>
            </a:r>
            <a:r>
              <a:rPr lang="he-IL" sz="5100" b="1" dirty="0">
                <a:solidFill>
                  <a:srgbClr val="002060"/>
                </a:solidFill>
                <a:cs typeface="+mn-cs"/>
              </a:rPr>
              <a:t>?</a:t>
            </a:r>
            <a:endParaRPr lang="en-US" sz="5100" b="1" dirty="0">
              <a:solidFill>
                <a:srgbClr val="002060"/>
              </a:solidFill>
              <a:cs typeface="+mn-cs"/>
            </a:endParaRPr>
          </a:p>
          <a:p>
            <a:pPr algn="l" rtl="0">
              <a:spcAft>
                <a:spcPts val="600"/>
              </a:spcAft>
            </a:pPr>
            <a:endParaRPr lang="en-US" sz="900" b="1" dirty="0">
              <a:solidFill>
                <a:srgbClr val="000000"/>
              </a:solidFill>
            </a:endParaRPr>
          </a:p>
          <a:p>
            <a:pPr algn="l" rtl="0">
              <a:spcAft>
                <a:spcPts val="600"/>
              </a:spcAft>
            </a:pPr>
            <a:r>
              <a:rPr lang="en-US" sz="9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82" name="Freeform: Shape 76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3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4" name="Freeform: Shape 80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תוצאת תמונה עבור עוגת קצפת">
            <a:extLst>
              <a:ext uri="{FF2B5EF4-FFF2-40B4-BE49-F238E27FC236}">
                <a16:creationId xmlns:a16="http://schemas.microsoft.com/office/drawing/2014/main" id="{AED71B9A-EFC1-4035-97D3-469A8D78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561" y="448967"/>
            <a:ext cx="2365405" cy="177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2CFDF16-2531-4300-9AC8-26B794455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899" y="3214928"/>
            <a:ext cx="3217333" cy="3217333"/>
          </a:xfrm>
          <a:prstGeom prst="rect">
            <a:avLst/>
          </a:prstGeom>
        </p:spPr>
      </p:pic>
      <p:sp>
        <p:nvSpPr>
          <p:cNvPr id="7" name="מציין מיקום תוכן 4"/>
          <p:cNvSpPr txBox="1">
            <a:spLocks/>
          </p:cNvSpPr>
          <p:nvPr/>
        </p:nvSpPr>
        <p:spPr>
          <a:xfrm>
            <a:off x="1099457" y="2201662"/>
            <a:ext cx="9234151" cy="38304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e-IL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lvl="1"/>
            <a:endParaRPr lang="he-IL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lvl="1" indent="0">
              <a:buNone/>
            </a:pPr>
            <a:endParaRPr lang="he-IL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e-IL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he-IL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20822" r="17993" b="26159"/>
          <a:stretch/>
        </p:blipFill>
        <p:spPr>
          <a:xfrm>
            <a:off x="952221" y="273756"/>
            <a:ext cx="1045028" cy="979714"/>
          </a:xfrm>
          <a:prstGeom prst="rect">
            <a:avLst/>
          </a:prstGeom>
        </p:spPr>
      </p:pic>
      <p:sp>
        <p:nvSpPr>
          <p:cNvPr id="4" name="AutoShape 2" descr="תוצאת תמונה עבור سادويش لبنه"/>
          <p:cNvSpPr>
            <a:spLocks noChangeAspect="1" noChangeArrowheads="1"/>
          </p:cNvSpPr>
          <p:nvPr/>
        </p:nvSpPr>
        <p:spPr bwMode="auto">
          <a:xfrm>
            <a:off x="63500" y="-136525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930" y="1341259"/>
            <a:ext cx="1044683" cy="69645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620" y="2185345"/>
            <a:ext cx="1267890" cy="8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46E0B78-FCB5-4771-9828-126BB10BB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28" y="324353"/>
            <a:ext cx="1842327" cy="2760041"/>
          </a:xfrm>
          <a:prstGeom prst="rect">
            <a:avLst/>
          </a:prstGeom>
        </p:spPr>
      </p:pic>
      <p:sp>
        <p:nvSpPr>
          <p:cNvPr id="21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A3D847E-842B-44ED-BA19-5F00D6004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561" y="672539"/>
            <a:ext cx="2365405" cy="132462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81241FA-C398-4BCD-BD5F-123C9F2CF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899" y="3240350"/>
            <a:ext cx="3217333" cy="2659588"/>
          </a:xfrm>
          <a:prstGeom prst="rect">
            <a:avLst/>
          </a:prstGeom>
        </p:spPr>
      </p:pic>
      <p:sp>
        <p:nvSpPr>
          <p:cNvPr id="7" name="מציין מיקום תוכן 4"/>
          <p:cNvSpPr txBox="1">
            <a:spLocks/>
          </p:cNvSpPr>
          <p:nvPr/>
        </p:nvSpPr>
        <p:spPr>
          <a:xfrm>
            <a:off x="1099457" y="2201662"/>
            <a:ext cx="9234151" cy="38304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e-IL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lvl="1"/>
            <a:endParaRPr lang="he-IL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lvl="1" indent="0">
              <a:buNone/>
            </a:pPr>
            <a:endParaRPr lang="he-IL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e-IL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he-IL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כותרת 3"/>
          <p:cNvSpPr txBox="1">
            <a:spLocks/>
          </p:cNvSpPr>
          <p:nvPr/>
        </p:nvSpPr>
        <p:spPr>
          <a:xfrm>
            <a:off x="804620" y="4098046"/>
            <a:ext cx="6331904" cy="21217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600"/>
              </a:spcAft>
            </a:pPr>
            <a:endParaRPr lang="en-US" sz="5100" b="1" dirty="0">
              <a:solidFill>
                <a:srgbClr val="002060"/>
              </a:solidFill>
              <a:cs typeface="+mn-cs"/>
            </a:endParaRPr>
          </a:p>
          <a:p>
            <a:pPr algn="ctr" rtl="0">
              <a:spcAft>
                <a:spcPts val="600"/>
              </a:spcAft>
            </a:pPr>
            <a:r>
              <a:rPr lang="ar-SA" sz="5100" b="1" dirty="0">
                <a:solidFill>
                  <a:srgbClr val="002060"/>
                </a:solidFill>
                <a:cs typeface="+mn-cs"/>
              </a:rPr>
              <a:t>ما المفضل تناوله بوجبة الإفطار </a:t>
            </a:r>
            <a:r>
              <a:rPr lang="he-IL" sz="5100" b="1" dirty="0">
                <a:solidFill>
                  <a:srgbClr val="002060"/>
                </a:solidFill>
                <a:cs typeface="+mn-cs"/>
                <a:sym typeface="Wingdings" panose="05000000000000000000" pitchFamily="2" charset="2"/>
              </a:rPr>
              <a:t></a:t>
            </a:r>
            <a:r>
              <a:rPr lang="he-IL" sz="5100" b="1" dirty="0">
                <a:solidFill>
                  <a:srgbClr val="002060"/>
                </a:solidFill>
                <a:cs typeface="+mn-cs"/>
              </a:rPr>
              <a:t>?</a:t>
            </a:r>
            <a:endParaRPr lang="en-US" sz="5100" b="1" dirty="0">
              <a:solidFill>
                <a:srgbClr val="002060"/>
              </a:solidFill>
              <a:cs typeface="+mn-cs"/>
            </a:endParaRPr>
          </a:p>
          <a:p>
            <a:pPr algn="ctr" rtl="0">
              <a:spcAft>
                <a:spcPts val="600"/>
              </a:spcAft>
            </a:pPr>
            <a:endParaRPr lang="en-US" sz="5100" b="1" dirty="0">
              <a:solidFill>
                <a:srgbClr val="002060"/>
              </a:solidFill>
              <a:cs typeface="+mn-cs"/>
            </a:endParaRPr>
          </a:p>
          <a:p>
            <a:pPr algn="ctr" rtl="0">
              <a:spcAft>
                <a:spcPts val="600"/>
              </a:spcAft>
            </a:pPr>
            <a:r>
              <a:rPr lang="ar-SA" sz="5100" b="1" dirty="0">
                <a:solidFill>
                  <a:srgbClr val="002060"/>
                </a:solidFill>
                <a:cs typeface="+mn-cs"/>
              </a:rPr>
              <a:t>ما الغير مفضل تناوله بوجبة الإفطار </a:t>
            </a:r>
            <a:r>
              <a:rPr lang="he-IL" sz="5100" b="1" dirty="0">
                <a:solidFill>
                  <a:srgbClr val="002060"/>
                </a:solidFill>
                <a:cs typeface="+mn-cs"/>
                <a:sym typeface="Wingdings" panose="05000000000000000000" pitchFamily="2" charset="2"/>
              </a:rPr>
              <a:t></a:t>
            </a:r>
            <a:r>
              <a:rPr lang="he-IL" sz="5100" b="1" dirty="0">
                <a:solidFill>
                  <a:srgbClr val="002060"/>
                </a:solidFill>
                <a:cs typeface="+mn-cs"/>
              </a:rPr>
              <a:t>?</a:t>
            </a:r>
            <a:endParaRPr lang="en-US" sz="5100" b="1" dirty="0">
              <a:solidFill>
                <a:srgbClr val="002060"/>
              </a:solidFill>
              <a:cs typeface="+mn-cs"/>
            </a:endParaRPr>
          </a:p>
          <a:p>
            <a:pPr algn="l" rtl="0">
              <a:spcAft>
                <a:spcPts val="600"/>
              </a:spcAft>
            </a:pPr>
            <a:endParaRPr lang="en-US" sz="900" b="1" dirty="0">
              <a:solidFill>
                <a:srgbClr val="000000"/>
              </a:solidFill>
            </a:endParaRPr>
          </a:p>
          <a:p>
            <a:pPr algn="l" rtl="0">
              <a:spcAft>
                <a:spcPts val="600"/>
              </a:spcAft>
            </a:pPr>
            <a:r>
              <a:rPr lang="en-US" sz="900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26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D32D746-34E7-418F-8E1A-6DA49B2C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580884"/>
            <a:ext cx="4977976" cy="1454051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rgbClr val="002060"/>
                </a:solidFill>
                <a:cs typeface="+mn-cs"/>
              </a:rPr>
              <a:t>محتويات وجبة الافطار</a:t>
            </a:r>
            <a:endParaRPr lang="he-IL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36731A1-92D8-44FA-A680-EA649DCA0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1895" r="-3" b="-3"/>
          <a:stretch/>
        </p:blipFill>
        <p:spPr>
          <a:xfrm>
            <a:off x="21" y="940525"/>
            <a:ext cx="4806210" cy="5030443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B225DB-2DBD-44A0-A1E6-C31A5C079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457" y="1802674"/>
            <a:ext cx="6688188" cy="45004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he-IL" sz="2000" dirty="0">
              <a:solidFill>
                <a:srgbClr val="000000"/>
              </a:solidFill>
            </a:endParaRPr>
          </a:p>
          <a:p>
            <a:pPr marL="0" indent="0" rtl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SA" sz="3500" b="1" u="sng" dirty="0">
                <a:solidFill>
                  <a:srgbClr val="002060"/>
                </a:solidFill>
                <a:latin typeface="+mj-lt"/>
                <a:ea typeface="+mj-ea"/>
              </a:rPr>
              <a:t>أغذية غنية بالنشويات-</a:t>
            </a:r>
            <a:r>
              <a:rPr lang="ar-SA" sz="3500" b="1" dirty="0">
                <a:solidFill>
                  <a:srgbClr val="002060"/>
                </a:solidFill>
                <a:latin typeface="+mj-lt"/>
                <a:ea typeface="+mj-ea"/>
              </a:rPr>
              <a:t>  </a:t>
            </a:r>
            <a:r>
              <a:rPr lang="ar-SA" sz="3200" b="1" dirty="0">
                <a:solidFill>
                  <a:srgbClr val="002060"/>
                </a:solidFill>
                <a:latin typeface="+mj-lt"/>
                <a:ea typeface="+mj-ea"/>
              </a:rPr>
              <a:t>طاقة متوفرة للجسم</a:t>
            </a:r>
            <a:endParaRPr lang="he-IL" sz="32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 marL="0" indent="0" algn="ctr" rtl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he-IL" sz="35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 marL="0" indent="0" rtl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he-IL" sz="3500" b="1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ar-SA" sz="3500" b="1" u="sng" dirty="0">
                <a:solidFill>
                  <a:srgbClr val="002060"/>
                </a:solidFill>
                <a:latin typeface="+mj-lt"/>
                <a:ea typeface="+mj-ea"/>
              </a:rPr>
              <a:t>أغذية غنية بالبروتينات-</a:t>
            </a:r>
            <a:r>
              <a:rPr lang="ar-SA" sz="3500" b="1" dirty="0">
                <a:solidFill>
                  <a:srgbClr val="002060"/>
                </a:solidFill>
                <a:latin typeface="+mj-lt"/>
                <a:ea typeface="+mj-ea"/>
              </a:rPr>
              <a:t>  </a:t>
            </a:r>
            <a:r>
              <a:rPr lang="ar-SA" sz="3200" b="1" dirty="0">
                <a:solidFill>
                  <a:srgbClr val="002060"/>
                </a:solidFill>
                <a:latin typeface="+mj-lt"/>
                <a:ea typeface="+mj-ea"/>
              </a:rPr>
              <a:t>بناء العضل</a:t>
            </a:r>
            <a:endParaRPr lang="he-IL" sz="3200" b="1" dirty="0">
              <a:solidFill>
                <a:srgbClr val="002060"/>
              </a:solidFill>
              <a:latin typeface="+mj-lt"/>
              <a:ea typeface="+mj-ea"/>
            </a:endParaRPr>
          </a:p>
          <a:p>
            <a:endParaRPr lang="he-IL" sz="3200" dirty="0">
              <a:solidFill>
                <a:srgbClr val="000000"/>
              </a:solidFill>
            </a:endParaRPr>
          </a:p>
          <a:p>
            <a:pPr marL="0" indent="0" rtl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SA" sz="3500" b="1" u="sng" dirty="0">
                <a:solidFill>
                  <a:srgbClr val="002060"/>
                </a:solidFill>
                <a:latin typeface="+mj-lt"/>
                <a:ea typeface="+mj-ea"/>
              </a:rPr>
              <a:t>الخضروات</a:t>
            </a:r>
            <a:r>
              <a:rPr lang="he-IL" sz="3500" b="1" u="sng" dirty="0">
                <a:solidFill>
                  <a:srgbClr val="002060"/>
                </a:solidFill>
                <a:latin typeface="+mj-lt"/>
                <a:ea typeface="+mj-ea"/>
              </a:rPr>
              <a:t>- </a:t>
            </a:r>
          </a:p>
          <a:p>
            <a:pPr marL="0" indent="0" rtl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SA" sz="3200" b="1" dirty="0">
                <a:solidFill>
                  <a:srgbClr val="002060"/>
                </a:solidFill>
                <a:latin typeface="+mj-lt"/>
                <a:ea typeface="+mj-ea"/>
              </a:rPr>
              <a:t>لصحة الجسم (غنية بالفيتامينات والمعادن)</a:t>
            </a:r>
            <a:endParaRPr lang="he-IL" sz="3200" b="1" dirty="0">
              <a:solidFill>
                <a:srgbClr val="002060"/>
              </a:solidFill>
              <a:latin typeface="+mj-lt"/>
              <a:ea typeface="+mj-ea"/>
            </a:endParaRPr>
          </a:p>
          <a:p>
            <a:pPr marL="0" indent="0" rtl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SA" sz="3200" b="1" dirty="0">
                <a:solidFill>
                  <a:srgbClr val="002060"/>
                </a:solidFill>
                <a:latin typeface="+mj-lt"/>
                <a:ea typeface="+mj-ea"/>
              </a:rPr>
              <a:t>للشعور بالشبع</a:t>
            </a:r>
            <a:r>
              <a:rPr lang="he-IL" sz="3200" b="1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</a:p>
          <a:p>
            <a:pPr marL="0" indent="0" rtl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SA" sz="3200" b="1" dirty="0">
                <a:solidFill>
                  <a:srgbClr val="002060"/>
                </a:solidFill>
                <a:latin typeface="+mj-lt"/>
                <a:ea typeface="+mj-ea"/>
              </a:rPr>
              <a:t>لعمل الجهاز الهضمي</a:t>
            </a:r>
            <a:endParaRPr lang="he-IL" sz="3200" b="1" dirty="0">
              <a:solidFill>
                <a:srgbClr val="002060"/>
              </a:solidFill>
              <a:latin typeface="+mj-lt"/>
              <a:ea typeface="+mj-ea"/>
            </a:endParaRPr>
          </a:p>
          <a:p>
            <a:endParaRPr lang="he-IL" sz="2000" dirty="0">
              <a:solidFill>
                <a:srgbClr val="000000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3369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כותרת 3"/>
          <p:cNvSpPr txBox="1">
            <a:spLocks/>
          </p:cNvSpPr>
          <p:nvPr/>
        </p:nvSpPr>
        <p:spPr>
          <a:xfrm>
            <a:off x="209006" y="1881051"/>
            <a:ext cx="5666709" cy="2990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spcAft>
                <a:spcPts val="600"/>
              </a:spcAft>
            </a:pPr>
            <a:r>
              <a:rPr lang="ar-SA" sz="4800" b="1" dirty="0">
                <a:solidFill>
                  <a:srgbClr val="002060"/>
                </a:solidFill>
                <a:cs typeface="+mn-cs"/>
              </a:rPr>
              <a:t>ما رأيكم بوجبة الإفطار هذه</a:t>
            </a:r>
            <a:r>
              <a:rPr lang="he-IL" sz="4800" b="1" dirty="0">
                <a:solidFill>
                  <a:srgbClr val="002060"/>
                </a:solidFill>
                <a:cs typeface="+mn-cs"/>
              </a:rPr>
              <a:t>?</a:t>
            </a:r>
            <a:endParaRPr lang="en-US" sz="4800" b="1" dirty="0">
              <a:solidFill>
                <a:srgbClr val="002060"/>
              </a:solidFill>
              <a:cs typeface="+mn-cs"/>
            </a:endParaRPr>
          </a:p>
          <a:p>
            <a:pPr>
              <a:spcAft>
                <a:spcPts val="600"/>
              </a:spcAft>
            </a:pPr>
            <a:r>
              <a:rPr lang="ar-SA" sz="3500" b="1" dirty="0">
                <a:solidFill>
                  <a:srgbClr val="002060"/>
                </a:solidFill>
                <a:cs typeface="+mn-cs"/>
              </a:rPr>
              <a:t>ما هي ايجابيات</a:t>
            </a:r>
            <a:r>
              <a:rPr lang="he-IL" sz="35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ar-SA" sz="3500" b="1" dirty="0">
                <a:solidFill>
                  <a:srgbClr val="002060"/>
                </a:solidFill>
                <a:cs typeface="+mn-cs"/>
              </a:rPr>
              <a:t>الوجبة </a:t>
            </a:r>
            <a:r>
              <a:rPr lang="he-IL" sz="3500" b="1" dirty="0">
                <a:solidFill>
                  <a:srgbClr val="002060"/>
                </a:solidFill>
                <a:cs typeface="+mn-cs"/>
              </a:rPr>
              <a:t>?</a:t>
            </a:r>
            <a:r>
              <a:rPr lang="he-IL" sz="3500" b="1" dirty="0">
                <a:solidFill>
                  <a:srgbClr val="002060"/>
                </a:solidFill>
                <a:cs typeface="+mn-cs"/>
                <a:sym typeface="Wingdings" panose="05000000000000000000" pitchFamily="2" charset="2"/>
              </a:rPr>
              <a:t></a:t>
            </a:r>
          </a:p>
          <a:p>
            <a:pPr>
              <a:spcAft>
                <a:spcPts val="600"/>
              </a:spcAft>
            </a:pPr>
            <a:r>
              <a:rPr lang="ar-SA" sz="3500" b="1" dirty="0">
                <a:solidFill>
                  <a:srgbClr val="002060"/>
                </a:solidFill>
                <a:cs typeface="+mn-cs"/>
              </a:rPr>
              <a:t>ما هي سلبيات</a:t>
            </a:r>
            <a:r>
              <a:rPr lang="he-IL" sz="35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ar-SA" sz="3500" b="1" dirty="0">
                <a:solidFill>
                  <a:srgbClr val="002060"/>
                </a:solidFill>
                <a:cs typeface="+mn-cs"/>
              </a:rPr>
              <a:t>الوجبة</a:t>
            </a:r>
            <a:r>
              <a:rPr lang="he-IL" sz="3500" b="1" dirty="0">
                <a:solidFill>
                  <a:srgbClr val="002060"/>
                </a:solidFill>
                <a:cs typeface="+mn-cs"/>
              </a:rPr>
              <a:t>?</a:t>
            </a:r>
            <a:r>
              <a:rPr lang="he-IL" sz="3500" b="1" dirty="0">
                <a:solidFill>
                  <a:srgbClr val="002060"/>
                </a:solidFill>
                <a:cs typeface="+mn-cs"/>
                <a:sym typeface="Wingdings" panose="05000000000000000000" pitchFamily="2" charset="2"/>
              </a:rPr>
              <a:t></a:t>
            </a:r>
            <a:endParaRPr lang="en-US" sz="35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FFDE2C7-370A-4AD0-B046-07573EF95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4" r="23905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7" name="מציין מיקום תוכן 4"/>
          <p:cNvSpPr txBox="1">
            <a:spLocks/>
          </p:cNvSpPr>
          <p:nvPr/>
        </p:nvSpPr>
        <p:spPr>
          <a:xfrm>
            <a:off x="838200" y="1135626"/>
            <a:ext cx="10515600" cy="53831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0" indent="0">
              <a:buNone/>
            </a:pPr>
            <a:endParaRPr lang="he-I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lvl="1"/>
            <a:endParaRPr lang="he-IL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lvl="1"/>
            <a:endParaRPr lang="he-IL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lvl="1" indent="0">
              <a:buNone/>
            </a:pPr>
            <a:endParaRPr lang="he-IL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215</Words>
  <Application>Microsoft Office PowerPoint</Application>
  <PresentationFormat>מסך רחב</PresentationFormat>
  <Paragraphs>112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Tahoma</vt:lpstr>
      <vt:lpstr>ערכת נושא Office</vt:lpstr>
      <vt:lpstr>أهمية وجبة الإفطار والساندويش الصحي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محتويات وجبة الافطار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Clalit 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רותי אופטובסקי</dc:creator>
  <cp:lastModifiedBy>Karam Balaum</cp:lastModifiedBy>
  <cp:revision>77</cp:revision>
  <cp:lastPrinted>2021-02-21T12:41:51Z</cp:lastPrinted>
  <dcterms:created xsi:type="dcterms:W3CDTF">2020-10-12T07:13:46Z</dcterms:created>
  <dcterms:modified xsi:type="dcterms:W3CDTF">2021-06-17T06:48:37Z</dcterms:modified>
</cp:coreProperties>
</file>