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855" r:id="rId2"/>
    <p:sldId id="840" r:id="rId3"/>
    <p:sldId id="851" r:id="rId4"/>
    <p:sldId id="846" r:id="rId5"/>
    <p:sldId id="847" r:id="rId6"/>
    <p:sldId id="848" r:id="rId7"/>
    <p:sldId id="849" r:id="rId8"/>
    <p:sldId id="850" r:id="rId9"/>
    <p:sldId id="843" r:id="rId10"/>
    <p:sldId id="525" r:id="rId11"/>
    <p:sldId id="852" r:id="rId12"/>
    <p:sldId id="854" r:id="rId13"/>
    <p:sldId id="853" r:id="rId14"/>
  </p:sldIdLst>
  <p:sldSz cx="12192000" cy="6858000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C96D3D-F3BE-4372-995B-561F263404DA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663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2901E3-64EC-4291-93BE-663FA37D2C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62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>
            <a:extLst>
              <a:ext uri="{FF2B5EF4-FFF2-40B4-BE49-F238E27FC236}">
                <a16:creationId xmlns:a16="http://schemas.microsoft.com/office/drawing/2014/main" id="{D3747053-BC97-403E-90BA-025B54792B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מציין מיקום של הערות 2">
            <a:extLst>
              <a:ext uri="{FF2B5EF4-FFF2-40B4-BE49-F238E27FC236}">
                <a16:creationId xmlns:a16="http://schemas.microsoft.com/office/drawing/2014/main" id="{A0F528DC-9976-452A-B952-BEB8DEDA1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27652" name="מציין מיקום של מספר שקופית 3">
            <a:extLst>
              <a:ext uri="{FF2B5EF4-FFF2-40B4-BE49-F238E27FC236}">
                <a16:creationId xmlns:a16="http://schemas.microsoft.com/office/drawing/2014/main" id="{8FD30976-3EB1-45B2-AEBF-03956D1FF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2E570-8EA8-4DFD-97EC-3E34745FC792}" type="slidenum">
              <a:rPr lang="he-IL" altLang="he-IL">
                <a:latin typeface="Arial" panose="020B0604020202020204" pitchFamily="34" charset="0"/>
              </a:rPr>
              <a:pPr eaLnBrk="1" hangingPunct="1"/>
              <a:t>2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38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>
            <a:extLst>
              <a:ext uri="{FF2B5EF4-FFF2-40B4-BE49-F238E27FC236}">
                <a16:creationId xmlns:a16="http://schemas.microsoft.com/office/drawing/2014/main" id="{3C7FA797-E22C-4551-AEB9-DD2D0A773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מציין מיקום של הערות 2">
            <a:extLst>
              <a:ext uri="{FF2B5EF4-FFF2-40B4-BE49-F238E27FC236}">
                <a16:creationId xmlns:a16="http://schemas.microsoft.com/office/drawing/2014/main" id="{B5CA130C-B8E6-4875-86E8-14D0A512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/>
          </a:p>
        </p:txBody>
      </p:sp>
      <p:sp>
        <p:nvSpPr>
          <p:cNvPr id="36868" name="מציין מיקום של מספר שקופית 3">
            <a:extLst>
              <a:ext uri="{FF2B5EF4-FFF2-40B4-BE49-F238E27FC236}">
                <a16:creationId xmlns:a16="http://schemas.microsoft.com/office/drawing/2014/main" id="{A9C62E7C-B417-429A-9E8D-78FE9DDAA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5DED1-0004-47BD-9A0F-FBC9B13CAB3D}" type="slidenum">
              <a:rPr lang="he-IL" altLang="he-IL">
                <a:latin typeface="Arial" panose="020B0604020202020204" pitchFamily="34" charset="0"/>
              </a:rPr>
              <a:pPr eaLnBrk="1" hangingPunct="1"/>
              <a:t>11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7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>
            <a:extLst>
              <a:ext uri="{FF2B5EF4-FFF2-40B4-BE49-F238E27FC236}">
                <a16:creationId xmlns:a16="http://schemas.microsoft.com/office/drawing/2014/main" id="{70C30C5C-EF6D-4E30-8A09-97E772EDB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>
            <a:extLst>
              <a:ext uri="{FF2B5EF4-FFF2-40B4-BE49-F238E27FC236}">
                <a16:creationId xmlns:a16="http://schemas.microsoft.com/office/drawing/2014/main" id="{5BFC8954-AE0D-46E2-9E35-3C8FEB116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/>
          </a:p>
        </p:txBody>
      </p:sp>
      <p:sp>
        <p:nvSpPr>
          <p:cNvPr id="34820" name="מציין מיקום של מספר שקופית 3">
            <a:extLst>
              <a:ext uri="{FF2B5EF4-FFF2-40B4-BE49-F238E27FC236}">
                <a16:creationId xmlns:a16="http://schemas.microsoft.com/office/drawing/2014/main" id="{3C38C7D6-C281-4B3D-B948-83BE7D7E2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ECDD10-B8ED-4CF1-B45D-1DF8E23B9B36}" type="slidenum">
              <a:rPr lang="he-IL" altLang="he-IL">
                <a:latin typeface="Arial" panose="020B0604020202020204" pitchFamily="34" charset="0"/>
              </a:rPr>
              <a:pPr eaLnBrk="1" hangingPunct="1"/>
              <a:t>12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4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>
            <a:extLst>
              <a:ext uri="{FF2B5EF4-FFF2-40B4-BE49-F238E27FC236}">
                <a16:creationId xmlns:a16="http://schemas.microsoft.com/office/drawing/2014/main" id="{3C7FA797-E22C-4551-AEB9-DD2D0A773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מציין מיקום של הערות 2">
            <a:extLst>
              <a:ext uri="{FF2B5EF4-FFF2-40B4-BE49-F238E27FC236}">
                <a16:creationId xmlns:a16="http://schemas.microsoft.com/office/drawing/2014/main" id="{B5CA130C-B8E6-4875-86E8-14D0A512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/>
          </a:p>
        </p:txBody>
      </p:sp>
      <p:sp>
        <p:nvSpPr>
          <p:cNvPr id="36868" name="מציין מיקום של מספר שקופית 3">
            <a:extLst>
              <a:ext uri="{FF2B5EF4-FFF2-40B4-BE49-F238E27FC236}">
                <a16:creationId xmlns:a16="http://schemas.microsoft.com/office/drawing/2014/main" id="{A9C62E7C-B417-429A-9E8D-78FE9DDAA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5DED1-0004-47BD-9A0F-FBC9B13CAB3D}" type="slidenum">
              <a:rPr lang="he-IL" altLang="he-IL">
                <a:latin typeface="Arial" panose="020B0604020202020204" pitchFamily="34" charset="0"/>
              </a:rPr>
              <a:pPr eaLnBrk="1" hangingPunct="1"/>
              <a:t>13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>
            <a:extLst>
              <a:ext uri="{FF2B5EF4-FFF2-40B4-BE49-F238E27FC236}">
                <a16:creationId xmlns:a16="http://schemas.microsoft.com/office/drawing/2014/main" id="{AD79E164-11AA-4D9B-81A8-F41D4E914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מציין מיקום של הערות 2">
            <a:extLst>
              <a:ext uri="{FF2B5EF4-FFF2-40B4-BE49-F238E27FC236}">
                <a16:creationId xmlns:a16="http://schemas.microsoft.com/office/drawing/2014/main" id="{8F8BFD3D-32C8-47D8-9DBC-90C41D18B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28676" name="מציין מיקום של מספר שקופית 3">
            <a:extLst>
              <a:ext uri="{FF2B5EF4-FFF2-40B4-BE49-F238E27FC236}">
                <a16:creationId xmlns:a16="http://schemas.microsoft.com/office/drawing/2014/main" id="{72D67D2E-E188-4AC9-B9A8-C0A928A44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7BEF51-273E-43D1-AF09-8B13BB0D4E2C}" type="slidenum">
              <a:rPr lang="he-IL" altLang="he-IL">
                <a:latin typeface="Arial" panose="020B0604020202020204" pitchFamily="34" charset="0"/>
              </a:rPr>
              <a:pPr eaLnBrk="1" hangingPunct="1"/>
              <a:t>3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0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>
            <a:extLst>
              <a:ext uri="{FF2B5EF4-FFF2-40B4-BE49-F238E27FC236}">
                <a16:creationId xmlns:a16="http://schemas.microsoft.com/office/drawing/2014/main" id="{1858DDB3-ED87-4997-98F7-84D5C27A11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מציין מיקום של הערות 2">
            <a:extLst>
              <a:ext uri="{FF2B5EF4-FFF2-40B4-BE49-F238E27FC236}">
                <a16:creationId xmlns:a16="http://schemas.microsoft.com/office/drawing/2014/main" id="{6B58EF29-0621-4BC8-B0A1-3E1FD1FB7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29700" name="מציין מיקום של מספר שקופית 3">
            <a:extLst>
              <a:ext uri="{FF2B5EF4-FFF2-40B4-BE49-F238E27FC236}">
                <a16:creationId xmlns:a16="http://schemas.microsoft.com/office/drawing/2014/main" id="{1C1F21EF-E862-4277-AD6F-B3F8A0F94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AA3843-5764-4C54-8209-2D8ACEAFE179}" type="slidenum">
              <a:rPr lang="he-IL" altLang="he-IL">
                <a:latin typeface="Arial" panose="020B0604020202020204" pitchFamily="34" charset="0"/>
              </a:rPr>
              <a:pPr eaLnBrk="1" hangingPunct="1"/>
              <a:t>4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5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>
            <a:extLst>
              <a:ext uri="{FF2B5EF4-FFF2-40B4-BE49-F238E27FC236}">
                <a16:creationId xmlns:a16="http://schemas.microsoft.com/office/drawing/2014/main" id="{37928931-EA8B-4772-B348-194EEB0634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מציין מיקום של הערות 2">
            <a:extLst>
              <a:ext uri="{FF2B5EF4-FFF2-40B4-BE49-F238E27FC236}">
                <a16:creationId xmlns:a16="http://schemas.microsoft.com/office/drawing/2014/main" id="{B45A694C-32B6-4AA1-AF78-C3A9DCA85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30724" name="מציין מיקום של מספר שקופית 3">
            <a:extLst>
              <a:ext uri="{FF2B5EF4-FFF2-40B4-BE49-F238E27FC236}">
                <a16:creationId xmlns:a16="http://schemas.microsoft.com/office/drawing/2014/main" id="{5FACDCD4-C08B-4E5C-9826-A2F36E29B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844D6-927E-4C9C-AF58-BA4550044120}" type="slidenum">
              <a:rPr lang="he-IL" altLang="he-IL">
                <a:latin typeface="Arial" panose="020B0604020202020204" pitchFamily="34" charset="0"/>
              </a:rPr>
              <a:pPr eaLnBrk="1" hangingPunct="1"/>
              <a:t>5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9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>
            <a:extLst>
              <a:ext uri="{FF2B5EF4-FFF2-40B4-BE49-F238E27FC236}">
                <a16:creationId xmlns:a16="http://schemas.microsoft.com/office/drawing/2014/main" id="{CFBBDCFA-86A8-488C-9BF6-1962F3ABD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מציין מיקום של הערות 2">
            <a:extLst>
              <a:ext uri="{FF2B5EF4-FFF2-40B4-BE49-F238E27FC236}">
                <a16:creationId xmlns:a16="http://schemas.microsoft.com/office/drawing/2014/main" id="{196B1CB5-7F0A-484B-8192-63EE2BBD9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31748" name="מציין מיקום של מספר שקופית 3">
            <a:extLst>
              <a:ext uri="{FF2B5EF4-FFF2-40B4-BE49-F238E27FC236}">
                <a16:creationId xmlns:a16="http://schemas.microsoft.com/office/drawing/2014/main" id="{82085FD5-B030-4D93-BA8D-BAB908586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0ECCC4-884B-4429-BF2E-8D9C5284CDF4}" type="slidenum">
              <a:rPr lang="he-IL" altLang="he-IL">
                <a:latin typeface="Arial" panose="020B0604020202020204" pitchFamily="34" charset="0"/>
              </a:rPr>
              <a:pPr eaLnBrk="1" hangingPunct="1"/>
              <a:t>6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1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תמונת שקופית 1">
            <a:extLst>
              <a:ext uri="{FF2B5EF4-FFF2-40B4-BE49-F238E27FC236}">
                <a16:creationId xmlns:a16="http://schemas.microsoft.com/office/drawing/2014/main" id="{48930FE8-6F4A-49B0-A8A9-54E8EE16EB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מציין מיקום של הערות 2">
            <a:extLst>
              <a:ext uri="{FF2B5EF4-FFF2-40B4-BE49-F238E27FC236}">
                <a16:creationId xmlns:a16="http://schemas.microsoft.com/office/drawing/2014/main" id="{C8EE86C1-F99D-4387-83C8-2A2E7AA0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32772" name="מציין מיקום של מספר שקופית 3">
            <a:extLst>
              <a:ext uri="{FF2B5EF4-FFF2-40B4-BE49-F238E27FC236}">
                <a16:creationId xmlns:a16="http://schemas.microsoft.com/office/drawing/2014/main" id="{225340C2-79FE-4938-BD7B-621EB16D1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F3DA1E-A5C8-48EC-8970-F3CA1A50386F}" type="slidenum">
              <a:rPr lang="he-IL" altLang="he-IL">
                <a:latin typeface="Arial" panose="020B0604020202020204" pitchFamily="34" charset="0"/>
              </a:rPr>
              <a:pPr eaLnBrk="1" hangingPunct="1"/>
              <a:t>7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6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תמונת שקופית 1">
            <a:extLst>
              <a:ext uri="{FF2B5EF4-FFF2-40B4-BE49-F238E27FC236}">
                <a16:creationId xmlns:a16="http://schemas.microsoft.com/office/drawing/2014/main" id="{621CE99B-1529-440C-9CF1-703DB6F4E6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מציין מיקום של הערות 2">
            <a:extLst>
              <a:ext uri="{FF2B5EF4-FFF2-40B4-BE49-F238E27FC236}">
                <a16:creationId xmlns:a16="http://schemas.microsoft.com/office/drawing/2014/main" id="{17BEBC59-20F1-4036-9488-39D5B00D0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33796" name="מציין מיקום של מספר שקופית 3">
            <a:extLst>
              <a:ext uri="{FF2B5EF4-FFF2-40B4-BE49-F238E27FC236}">
                <a16:creationId xmlns:a16="http://schemas.microsoft.com/office/drawing/2014/main" id="{BBB2FB73-6529-4F25-970E-EAFBF141C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CBC27E-951F-4154-919C-4073D5DBECAA}" type="slidenum">
              <a:rPr lang="he-IL" altLang="he-IL">
                <a:latin typeface="Arial" panose="020B0604020202020204" pitchFamily="34" charset="0"/>
              </a:rPr>
              <a:pPr eaLnBrk="1" hangingPunct="1"/>
              <a:t>8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7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>
            <a:extLst>
              <a:ext uri="{FF2B5EF4-FFF2-40B4-BE49-F238E27FC236}">
                <a16:creationId xmlns:a16="http://schemas.microsoft.com/office/drawing/2014/main" id="{70C30C5C-EF6D-4E30-8A09-97E772EDB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>
            <a:extLst>
              <a:ext uri="{FF2B5EF4-FFF2-40B4-BE49-F238E27FC236}">
                <a16:creationId xmlns:a16="http://schemas.microsoft.com/office/drawing/2014/main" id="{5BFC8954-AE0D-46E2-9E35-3C8FEB116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/>
          </a:p>
        </p:txBody>
      </p:sp>
      <p:sp>
        <p:nvSpPr>
          <p:cNvPr id="34820" name="מציין מיקום של מספר שקופית 3">
            <a:extLst>
              <a:ext uri="{FF2B5EF4-FFF2-40B4-BE49-F238E27FC236}">
                <a16:creationId xmlns:a16="http://schemas.microsoft.com/office/drawing/2014/main" id="{3C38C7D6-C281-4B3D-B948-83BE7D7E2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ECDD10-B8ED-4CF1-B45D-1DF8E23B9B36}" type="slidenum">
              <a:rPr lang="he-IL" altLang="he-IL">
                <a:latin typeface="Arial" panose="020B0604020202020204" pitchFamily="34" charset="0"/>
              </a:rPr>
              <a:pPr eaLnBrk="1" hangingPunct="1"/>
              <a:t>9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3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>
            <a:extLst>
              <a:ext uri="{FF2B5EF4-FFF2-40B4-BE49-F238E27FC236}">
                <a16:creationId xmlns:a16="http://schemas.microsoft.com/office/drawing/2014/main" id="{257226C6-D7BE-4D09-82D1-730E292032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מציין מיקום של הערות 2">
            <a:extLst>
              <a:ext uri="{FF2B5EF4-FFF2-40B4-BE49-F238E27FC236}">
                <a16:creationId xmlns:a16="http://schemas.microsoft.com/office/drawing/2014/main" id="{F81A4A96-7011-4BCF-AF63-E9DA65AC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35844" name="מציין מיקום של מספר שקופית 3">
            <a:extLst>
              <a:ext uri="{FF2B5EF4-FFF2-40B4-BE49-F238E27FC236}">
                <a16:creationId xmlns:a16="http://schemas.microsoft.com/office/drawing/2014/main" id="{517CB7DB-DB40-4DFA-A3A4-24A33D6E3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CBEDBE-6EAB-4D11-91BE-3E4089BC6EEC}" type="slidenum">
              <a:rPr lang="he-IL" altLang="he-IL">
                <a:latin typeface="Arial" panose="020B0604020202020204" pitchFamily="34" charset="0"/>
              </a:rPr>
              <a:pPr eaLnBrk="1" hangingPunct="1"/>
              <a:t>10</a:t>
            </a:fld>
            <a:endParaRPr lang="en-US" altLang="he-I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2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0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6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50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799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533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586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935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57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540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920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9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83834C-B586-4EFB-AE81-E6FA37F98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2EA654C-56A9-4CF6-A2DA-4FF41163F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ar-SA" sz="4800" b="1">
                <a:cs typeface="+mn-cs"/>
              </a:rPr>
              <a:t>الخضار والفواكة بالالوان الخمسة</a:t>
            </a:r>
            <a:br>
              <a:rPr lang="he-IL" sz="4800" b="1">
                <a:cs typeface="+mn-cs"/>
              </a:rPr>
            </a:br>
            <a:br>
              <a:rPr lang="he-IL" sz="4800" b="1">
                <a:cs typeface="+mn-cs"/>
              </a:rPr>
            </a:br>
            <a:endParaRPr lang="he-IL" sz="4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05" name="Rectangle 7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06" name="Rectangle 7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742A73F7-5525-490B-8089-40B895BC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672" y="1198486"/>
            <a:ext cx="5135878" cy="4862486"/>
          </a:xfrm>
        </p:spPr>
        <p:txBody>
          <a:bodyPr anchor="ctr">
            <a:normAutofit fontScale="85000" lnSpcReduction="20000"/>
          </a:bodyPr>
          <a:lstStyle/>
          <a:p>
            <a:pPr marL="381000" indent="-381000">
              <a:buNone/>
              <a:defRPr/>
            </a:pPr>
            <a:endParaRPr lang="he-IL" sz="1500" b="1" dirty="0">
              <a:solidFill>
                <a:schemeClr val="tx2"/>
              </a:solidFill>
            </a:endParaRPr>
          </a:p>
          <a:p>
            <a:pPr marL="381000" indent="-381000">
              <a:defRPr/>
            </a:pPr>
            <a:endParaRPr lang="he-IL" sz="1500" b="1" dirty="0">
              <a:solidFill>
                <a:schemeClr val="tx2"/>
              </a:solidFill>
            </a:endParaRPr>
          </a:p>
          <a:p>
            <a:pPr marL="381000" indent="-381000">
              <a:defRPr/>
            </a:pPr>
            <a:r>
              <a:rPr lang="ar-SA" sz="4800" b="1" dirty="0">
                <a:solidFill>
                  <a:schemeClr val="tx2"/>
                </a:solidFill>
              </a:rPr>
              <a:t>لذلك نتبنى القاعدة </a:t>
            </a:r>
            <a:r>
              <a:rPr lang="he-IL" sz="4800" b="1" dirty="0">
                <a:solidFill>
                  <a:schemeClr val="tx2"/>
                </a:solidFill>
              </a:rPr>
              <a:t>:</a:t>
            </a:r>
          </a:p>
          <a:p>
            <a:pPr marL="381000" indent="-381000">
              <a:defRPr/>
            </a:pPr>
            <a:r>
              <a:rPr lang="he-IL" sz="4800" dirty="0">
                <a:solidFill>
                  <a:schemeClr val="tx2"/>
                </a:solidFill>
              </a:rPr>
              <a:t>" </a:t>
            </a:r>
            <a:r>
              <a:rPr lang="ar-SA" sz="4800" dirty="0">
                <a:solidFill>
                  <a:schemeClr val="tx2"/>
                </a:solidFill>
              </a:rPr>
              <a:t>للحفاظ على قوة الاجسام وصحة الابدان نأكل الخضار والفواكة بالخمسة الوان </a:t>
            </a:r>
            <a:r>
              <a:rPr lang="he-IL" sz="4800" dirty="0">
                <a:solidFill>
                  <a:schemeClr val="tx2"/>
                </a:solidFill>
              </a:rPr>
              <a:t>"</a:t>
            </a:r>
            <a:endParaRPr lang="he-IL" sz="4200" dirty="0">
              <a:solidFill>
                <a:schemeClr val="tx2"/>
              </a:solidFill>
            </a:endParaRPr>
          </a:p>
          <a:p>
            <a:pPr marL="381000" indent="-381000">
              <a:defRPr/>
            </a:pPr>
            <a:endParaRPr lang="he-IL" sz="15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he-IL" sz="15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he-IL" sz="1500" dirty="0">
              <a:solidFill>
                <a:schemeClr val="tx2"/>
              </a:solidFill>
            </a:endParaRPr>
          </a:p>
          <a:p>
            <a:pPr marL="381000" indent="-381000">
              <a:defRPr/>
            </a:pPr>
            <a:endParaRPr lang="he-IL" sz="1500" dirty="0">
              <a:solidFill>
                <a:schemeClr val="tx2"/>
              </a:solidFill>
            </a:endParaRPr>
          </a:p>
          <a:p>
            <a:pPr marL="381000" indent="-381000">
              <a:defRPr/>
            </a:pPr>
            <a:endParaRPr lang="he-IL" sz="15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he-IL" sz="1500" dirty="0">
                <a:solidFill>
                  <a:schemeClr val="tx2"/>
                </a:solidFill>
              </a:rPr>
              <a:t>*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358407" name="Group 7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1" name="Picture 4" descr="hamodi 34">
            <a:extLst>
              <a:ext uri="{FF2B5EF4-FFF2-40B4-BE49-F238E27FC236}">
                <a16:creationId xmlns:a16="http://schemas.microsoft.com/office/drawing/2014/main" id="{9E1FA446-F9D0-4E4D-A626-E1191D20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821" y="1913337"/>
            <a:ext cx="3661831" cy="30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>
            <a:extLst>
              <a:ext uri="{FF2B5EF4-FFF2-40B4-BE49-F238E27FC236}">
                <a16:creationId xmlns:a16="http://schemas.microsoft.com/office/drawing/2014/main" id="{ECA263D7-E179-4C07-A1E4-547E8F9B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4" y="319089"/>
            <a:ext cx="8245475" cy="5184775"/>
          </a:xfrm>
        </p:spPr>
        <p:txBody>
          <a:bodyPr>
            <a:normAutofit fontScale="92500"/>
          </a:bodyPr>
          <a:lstStyle/>
          <a:p>
            <a:pPr marL="1752600" lvl="3" indent="-381000">
              <a:defRPr/>
            </a:pPr>
            <a:r>
              <a:rPr lang="ar-SA" sz="4400" b="1" dirty="0"/>
              <a:t>ما هي الكمية اليومية الموصى بها ؟ </a:t>
            </a:r>
            <a:endParaRPr lang="he-IL" sz="4400" b="1" dirty="0"/>
          </a:p>
          <a:p>
            <a:pPr marL="1752600" lvl="3" indent="-381000">
              <a:defRPr/>
            </a:pPr>
            <a:endParaRPr lang="he-IL" sz="2800" b="1" dirty="0"/>
          </a:p>
          <a:p>
            <a:pPr marL="1752600" lvl="3" indent="-381000">
              <a:defRPr/>
            </a:pPr>
            <a:r>
              <a:rPr lang="he-IL" sz="4400" b="1" dirty="0"/>
              <a:t>5 </a:t>
            </a:r>
            <a:r>
              <a:rPr lang="ar-SA" sz="4400" b="1" dirty="0"/>
              <a:t>حصص من الخضار والفاكهة باليوم , مثال : </a:t>
            </a:r>
            <a:endParaRPr lang="he-IL" sz="2800" b="1" dirty="0"/>
          </a:p>
          <a:p>
            <a:pPr marL="1752600" lvl="3" indent="-381000">
              <a:defRPr/>
            </a:pPr>
            <a:r>
              <a:rPr lang="ar-SA" sz="3600" b="1" dirty="0">
                <a:solidFill>
                  <a:srgbClr val="00B050"/>
                </a:solidFill>
              </a:rPr>
              <a:t>فلفل أخضر</a:t>
            </a:r>
            <a:endParaRPr lang="he-IL" sz="3600" b="1" dirty="0">
              <a:solidFill>
                <a:srgbClr val="00B050"/>
              </a:solidFill>
            </a:endParaRPr>
          </a:p>
          <a:p>
            <a:pPr marL="1752600" lvl="3" indent="-381000">
              <a:defRPr/>
            </a:pPr>
            <a:r>
              <a:rPr lang="he-IL" sz="3600" b="1" dirty="0"/>
              <a:t> </a:t>
            </a:r>
            <a:r>
              <a:rPr lang="ar-SA" sz="3600" b="1" dirty="0"/>
              <a:t>فلفل</a:t>
            </a:r>
            <a:r>
              <a:rPr lang="he-IL" sz="3600" b="1" dirty="0"/>
              <a:t> </a:t>
            </a:r>
            <a:r>
              <a:rPr lang="ar-SA" sz="3600" b="1" dirty="0">
                <a:solidFill>
                  <a:srgbClr val="FFC000"/>
                </a:solidFill>
              </a:rPr>
              <a:t>برتقالي</a:t>
            </a:r>
            <a:endParaRPr lang="he-IL" sz="3600" b="1" dirty="0">
              <a:solidFill>
                <a:srgbClr val="FFC000"/>
              </a:solidFill>
            </a:endParaRPr>
          </a:p>
          <a:p>
            <a:pPr marL="1752600" lvl="3" indent="-381000">
              <a:defRPr/>
            </a:pPr>
            <a:r>
              <a:rPr lang="ar-SA" sz="3600" b="1" dirty="0"/>
              <a:t>بصل</a:t>
            </a:r>
            <a:r>
              <a:rPr lang="he-IL" sz="3600" b="1" dirty="0"/>
              <a:t> </a:t>
            </a:r>
          </a:p>
          <a:p>
            <a:pPr marL="1752600" lvl="3" indent="-381000">
              <a:defRPr/>
            </a:pPr>
            <a:r>
              <a:rPr lang="ar-SA" sz="3600" b="1" dirty="0">
                <a:solidFill>
                  <a:srgbClr val="FF0000"/>
                </a:solidFill>
              </a:rPr>
              <a:t>بطيخ</a:t>
            </a:r>
            <a:r>
              <a:rPr lang="he-IL" sz="3600" b="1" dirty="0">
                <a:solidFill>
                  <a:srgbClr val="FF0000"/>
                </a:solidFill>
              </a:rPr>
              <a:t> </a:t>
            </a:r>
          </a:p>
          <a:p>
            <a:pPr marL="1752600" lvl="3" indent="-381000">
              <a:defRPr/>
            </a:pPr>
            <a:r>
              <a:rPr lang="ar-SA" sz="3600" b="1" dirty="0">
                <a:solidFill>
                  <a:srgbClr val="CC00FF"/>
                </a:solidFill>
              </a:rPr>
              <a:t>عنب بنفسجي</a:t>
            </a:r>
            <a:endParaRPr lang="he-IL" sz="3600" b="1" dirty="0">
              <a:solidFill>
                <a:srgbClr val="CC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07" y="2387911"/>
            <a:ext cx="3490332" cy="34903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FB30925A-99D3-4FDB-A407-9D22538D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145" y="871183"/>
            <a:ext cx="1138736" cy="11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619" name="Rectangle 3">
            <a:extLst>
              <a:ext uri="{FF2B5EF4-FFF2-40B4-BE49-F238E27FC236}">
                <a16:creationId xmlns:a16="http://schemas.microsoft.com/office/drawing/2014/main" id="{0C86D015-9291-45E4-B702-FABD9043C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568" y="871182"/>
            <a:ext cx="4133360" cy="5189789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endParaRPr lang="he-IL" dirty="0">
              <a:solidFill>
                <a:srgbClr val="000000"/>
              </a:solidFill>
            </a:endParaRPr>
          </a:p>
          <a:p>
            <a:pPr marL="0" lvl="0" indent="0">
              <a:buNone/>
              <a:defRPr/>
            </a:pPr>
            <a:r>
              <a:rPr lang="ar-SA" dirty="0">
                <a:solidFill>
                  <a:prstClr val="black"/>
                </a:solidFill>
              </a:rPr>
              <a:t>الخضروات</a:t>
            </a:r>
            <a:r>
              <a:rPr lang="he-IL" dirty="0">
                <a:solidFill>
                  <a:srgbClr val="0563C1"/>
                </a:solidFill>
              </a:rPr>
              <a:t> </a:t>
            </a:r>
            <a:r>
              <a:rPr lang="ar-SA" dirty="0">
                <a:solidFill>
                  <a:srgbClr val="FF0000"/>
                </a:solidFill>
              </a:rPr>
              <a:t>الحمراء</a:t>
            </a:r>
            <a:r>
              <a:rPr lang="he-IL" dirty="0">
                <a:solidFill>
                  <a:srgbClr val="0563C1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تقوي ال -؟</a:t>
            </a:r>
            <a:endParaRPr lang="he-IL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he-IL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ar-SA" dirty="0">
                <a:solidFill>
                  <a:prstClr val="black"/>
                </a:solidFill>
              </a:rPr>
              <a:t>الخضروات</a:t>
            </a:r>
            <a:r>
              <a:rPr lang="he-IL" dirty="0">
                <a:solidFill>
                  <a:srgbClr val="0563C1"/>
                </a:solidFill>
              </a:rPr>
              <a:t> </a:t>
            </a:r>
            <a:r>
              <a:rPr lang="ar-SA" dirty="0">
                <a:solidFill>
                  <a:srgbClr val="00B050"/>
                </a:solidFill>
              </a:rPr>
              <a:t>الخضراء</a:t>
            </a:r>
            <a:r>
              <a:rPr lang="he-IL" dirty="0">
                <a:solidFill>
                  <a:srgbClr val="0563C1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تقوي ال -؟</a:t>
            </a:r>
          </a:p>
          <a:p>
            <a:pPr marL="0" lvl="0" indent="0">
              <a:buNone/>
              <a:defRPr/>
            </a:pPr>
            <a:endParaRPr lang="he-IL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ar-SA" dirty="0">
                <a:solidFill>
                  <a:prstClr val="black"/>
                </a:solidFill>
              </a:rPr>
              <a:t>الخضروات</a:t>
            </a:r>
            <a:r>
              <a:rPr lang="he-IL" dirty="0">
                <a:solidFill>
                  <a:srgbClr val="0563C1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باللون</a:t>
            </a:r>
            <a:r>
              <a:rPr lang="ar-SA" dirty="0">
                <a:solidFill>
                  <a:srgbClr val="FFC000"/>
                </a:solidFill>
              </a:rPr>
              <a:t> البرتقالي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والابيض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تحمي من </a:t>
            </a:r>
            <a:r>
              <a:rPr lang="he-IL" dirty="0">
                <a:solidFill>
                  <a:prstClr val="black"/>
                </a:solidFill>
              </a:rPr>
              <a:t>- </a:t>
            </a:r>
            <a:r>
              <a:rPr lang="ar-SA" dirty="0">
                <a:solidFill>
                  <a:prstClr val="black"/>
                </a:solidFill>
              </a:rPr>
              <a:t>؟</a:t>
            </a:r>
            <a:endParaRPr lang="he-IL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he-IL" sz="3600" dirty="0">
              <a:solidFill>
                <a:srgbClr val="0563C1"/>
              </a:solidFill>
            </a:endParaRPr>
          </a:p>
          <a:p>
            <a:pPr marL="0" lvl="0" indent="0">
              <a:buNone/>
              <a:defRPr/>
            </a:pPr>
            <a:r>
              <a:rPr lang="ar-SA" dirty="0">
                <a:solidFill>
                  <a:prstClr val="black"/>
                </a:solidFill>
              </a:rPr>
              <a:t>الخضروات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ar-SA" sz="3034" dirty="0">
                <a:solidFill>
                  <a:srgbClr val="FF66FF"/>
                </a:solidFill>
              </a:rPr>
              <a:t>البنفسجية</a:t>
            </a:r>
            <a:r>
              <a:rPr lang="ar-SA" dirty="0">
                <a:solidFill>
                  <a:prstClr val="black"/>
                </a:solidFill>
              </a:rPr>
              <a:t> تساعد في عمل ال -؟</a:t>
            </a: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E235F4B2-7F8F-472B-AFC4-7EC9B2A5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7261" y="211666"/>
            <a:ext cx="2794441" cy="23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177336E-CA1E-4A68-8160-FA14444BB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553" y="3434981"/>
            <a:ext cx="1278124" cy="1735071"/>
          </a:xfrm>
          <a:prstGeom prst="rect">
            <a:avLst/>
          </a:prstGeo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7203AFA-FF4A-4F17-9D10-BF3954E3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6327" y="5020464"/>
            <a:ext cx="2172792" cy="16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8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ECA263D7-E179-4C07-A1E4-547E8F9B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672" y="1409701"/>
            <a:ext cx="6129528" cy="3905250"/>
          </a:xfrm>
        </p:spPr>
        <p:txBody>
          <a:bodyPr anchor="ctr">
            <a:noAutofit/>
          </a:bodyPr>
          <a:lstStyle/>
          <a:p>
            <a:pPr marL="1752600" lvl="3" indent="-381000">
              <a:defRPr/>
            </a:pPr>
            <a:r>
              <a:rPr lang="ar-SA" sz="3600" b="1" dirty="0">
                <a:solidFill>
                  <a:schemeClr val="tx2"/>
                </a:solidFill>
              </a:rPr>
              <a:t>مَهام : </a:t>
            </a:r>
            <a:r>
              <a:rPr lang="he-IL" sz="3600" b="1" dirty="0">
                <a:solidFill>
                  <a:schemeClr val="tx2"/>
                </a:solidFill>
              </a:rPr>
              <a:t> </a:t>
            </a:r>
          </a:p>
          <a:p>
            <a:pPr marL="1752600" lvl="3" indent="-381000">
              <a:defRPr/>
            </a:pPr>
            <a:endParaRPr lang="he-IL" sz="3600" b="1" dirty="0">
              <a:solidFill>
                <a:schemeClr val="tx2"/>
              </a:solidFill>
            </a:endParaRPr>
          </a:p>
          <a:p>
            <a:pPr marL="1752600" lvl="3" indent="-381000">
              <a:defRPr/>
            </a:pPr>
            <a:r>
              <a:rPr lang="ar-SA" sz="3600" dirty="0">
                <a:solidFill>
                  <a:schemeClr val="tx2"/>
                </a:solidFill>
              </a:rPr>
              <a:t>تحضير سلطة خضار أو فاكهة بألوان متعددة .</a:t>
            </a:r>
            <a:endParaRPr lang="he-IL" sz="3600" dirty="0">
              <a:solidFill>
                <a:schemeClr val="tx2"/>
              </a:solidFill>
            </a:endParaRPr>
          </a:p>
          <a:p>
            <a:pPr marL="1752600" lvl="3" indent="-381000">
              <a:defRPr/>
            </a:pPr>
            <a:r>
              <a:rPr lang="ar-SA" sz="3600" dirty="0">
                <a:solidFill>
                  <a:schemeClr val="tx2"/>
                </a:solidFill>
              </a:rPr>
              <a:t>لعبة – خمن من أنا ؟ </a:t>
            </a:r>
            <a:endParaRPr lang="he-IL" sz="3600" dirty="0">
              <a:solidFill>
                <a:schemeClr val="tx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תמונה 1">
            <a:extLst>
              <a:ext uri="{FF2B5EF4-FFF2-40B4-BE49-F238E27FC236}">
                <a16:creationId xmlns:a16="http://schemas.microsoft.com/office/drawing/2014/main" id="{F4C1D356-FD7F-4CB2-9265-2D1C76C2F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21" y="2225123"/>
            <a:ext cx="3661831" cy="242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228" y="522922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6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1" name="Rectangle 3">
            <a:extLst>
              <a:ext uri="{FF2B5EF4-FFF2-40B4-BE49-F238E27FC236}">
                <a16:creationId xmlns:a16="http://schemas.microsoft.com/office/drawing/2014/main" id="{BCBE9BF6-2E79-4D77-A449-95988FFC1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765175"/>
            <a:ext cx="8229600" cy="53609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ar-SA" sz="5400" dirty="0"/>
              <a:t>         عندما خلق الله الكون </a:t>
            </a:r>
            <a:endParaRPr lang="he-IL" sz="5400" dirty="0"/>
          </a:p>
          <a:p>
            <a:pPr marL="0" indent="0">
              <a:buNone/>
              <a:defRPr/>
            </a:pPr>
            <a:endParaRPr lang="he-IL" sz="4800" dirty="0"/>
          </a:p>
          <a:p>
            <a:pPr marL="0" indent="0">
              <a:buNone/>
              <a:defRPr/>
            </a:pPr>
            <a:endParaRPr lang="he-IL" sz="4800" dirty="0"/>
          </a:p>
          <a:p>
            <a:pPr marL="0" indent="0">
              <a:buNone/>
              <a:defRPr/>
            </a:pPr>
            <a:endParaRPr lang="ar-SA" sz="4400" dirty="0"/>
          </a:p>
          <a:p>
            <a:pPr marL="0" indent="0">
              <a:buNone/>
              <a:defRPr/>
            </a:pPr>
            <a:r>
              <a:rPr lang="ar-SA" sz="4400" dirty="0"/>
              <a:t>خلق الخضروات ب 5 ألوان </a:t>
            </a:r>
            <a:endParaRPr lang="he-IL" sz="4400" dirty="0"/>
          </a:p>
          <a:p>
            <a:pPr marL="0" indent="0">
              <a:buNone/>
              <a:defRPr/>
            </a:pPr>
            <a:endParaRPr lang="he-IL" sz="4400" dirty="0"/>
          </a:p>
          <a:p>
            <a:pPr marL="0" indent="0">
              <a:buNone/>
              <a:defRPr/>
            </a:pPr>
            <a:r>
              <a:rPr lang="ar-SA" sz="4000" dirty="0"/>
              <a:t>ما هي هذه الالوان حسب رأيك ؟</a:t>
            </a:r>
            <a:endParaRPr lang="he-IL" sz="4000" dirty="0"/>
          </a:p>
          <a:p>
            <a:pPr marL="0" indent="0">
              <a:buNone/>
              <a:defRPr/>
            </a:pPr>
            <a:endParaRPr lang="he-IL" sz="5400" dirty="0"/>
          </a:p>
        </p:txBody>
      </p:sp>
      <p:pic>
        <p:nvPicPr>
          <p:cNvPr id="4099" name="Picture 7">
            <a:extLst>
              <a:ext uri="{FF2B5EF4-FFF2-40B4-BE49-F238E27FC236}">
                <a16:creationId xmlns:a16="http://schemas.microsoft.com/office/drawing/2014/main" id="{0C627C5E-7BAF-40D1-AC4C-6917A462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03" y="1611436"/>
            <a:ext cx="4248150" cy="223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>
            <a:extLst>
              <a:ext uri="{FF2B5EF4-FFF2-40B4-BE49-F238E27FC236}">
                <a16:creationId xmlns:a16="http://schemas.microsoft.com/office/drawing/2014/main" id="{F8AA1314-15C8-43E5-8222-AF022301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44" y="4691309"/>
            <a:ext cx="1673225" cy="1671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E8146C-D860-4FEF-81F4-8AA791DE1E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20713"/>
            <a:ext cx="9144000" cy="57324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e-IL" sz="8800" dirty="0"/>
              <a:t> </a:t>
            </a:r>
            <a:r>
              <a:rPr lang="ar-SA" sz="5400" dirty="0">
                <a:solidFill>
                  <a:srgbClr val="FF0000"/>
                </a:solidFill>
              </a:rPr>
              <a:t>أحمر</a:t>
            </a:r>
            <a:r>
              <a:rPr lang="he-IL" sz="5400" dirty="0"/>
              <a:t>,</a:t>
            </a:r>
            <a:r>
              <a:rPr lang="ar-SA" sz="5400" dirty="0">
                <a:solidFill>
                  <a:srgbClr val="00B050"/>
                </a:solidFill>
              </a:rPr>
              <a:t>أخضر</a:t>
            </a:r>
            <a:r>
              <a:rPr lang="he-IL" sz="5400" dirty="0"/>
              <a:t>,</a:t>
            </a:r>
            <a:r>
              <a:rPr lang="ar-SA" sz="5400" dirty="0">
                <a:solidFill>
                  <a:srgbClr val="FFC000"/>
                </a:solidFill>
              </a:rPr>
              <a:t>برتقالي</a:t>
            </a:r>
            <a:r>
              <a:rPr lang="he-IL" sz="5400" dirty="0"/>
              <a:t>,</a:t>
            </a:r>
            <a:r>
              <a:rPr lang="ar-SA" sz="5195" dirty="0"/>
              <a:t>أبيض</a:t>
            </a:r>
            <a:r>
              <a:rPr lang="he-IL" sz="5400" dirty="0"/>
              <a:t> </a:t>
            </a:r>
            <a:r>
              <a:rPr lang="ar-SA" sz="5400" dirty="0">
                <a:solidFill>
                  <a:srgbClr val="990099"/>
                </a:solidFill>
              </a:rPr>
              <a:t>وبنفسجي</a:t>
            </a:r>
            <a:endParaRPr lang="he-IL" sz="5400" dirty="0">
              <a:solidFill>
                <a:srgbClr val="99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ar-SA" sz="5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ar-SA" sz="5400" dirty="0"/>
              <a:t>هل رأيت خضار باللون </a:t>
            </a:r>
            <a:r>
              <a:rPr lang="ar-SA" sz="5400" dirty="0">
                <a:solidFill>
                  <a:srgbClr val="FF66FF"/>
                </a:solidFill>
              </a:rPr>
              <a:t>الوردي</a:t>
            </a:r>
            <a:r>
              <a:rPr lang="ar-SA" sz="5400" dirty="0"/>
              <a:t>؟</a:t>
            </a:r>
            <a:endParaRPr lang="he-IL" sz="5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e-IL" sz="5400" dirty="0"/>
              <a:t>  </a:t>
            </a:r>
            <a:r>
              <a:rPr lang="ar-SA" sz="5400" dirty="0"/>
              <a:t>أو باللون </a:t>
            </a:r>
            <a:r>
              <a:rPr lang="ar-SA" sz="5400" dirty="0">
                <a:solidFill>
                  <a:srgbClr val="00FFFF"/>
                </a:solidFill>
              </a:rPr>
              <a:t>التركواز ؟</a:t>
            </a:r>
            <a:endParaRPr lang="he-IL" sz="5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ar-SA" sz="5400" dirty="0"/>
              <a:t>أو بالاسود ؟</a:t>
            </a:r>
            <a:endParaRPr lang="he-IL" sz="5400" dirty="0"/>
          </a:p>
        </p:txBody>
      </p:sp>
      <p:sp>
        <p:nvSpPr>
          <p:cNvPr id="5123" name="מציין מיקום של מספר שקופית 2">
            <a:extLst>
              <a:ext uri="{FF2B5EF4-FFF2-40B4-BE49-F238E27FC236}">
                <a16:creationId xmlns:a16="http://schemas.microsoft.com/office/drawing/2014/main" id="{BEDBABF6-3D2E-47ED-9866-B629C74BA16D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841FCB2C-4ACF-40AD-B312-321D5E545837}" type="slidenum">
              <a:rPr lang="he-IL" altLang="he-IL" sz="1200">
                <a:latin typeface="Arial" panose="020B0604020202020204" pitchFamily="34" charset="0"/>
              </a:rPr>
              <a:pPr rtl="0" eaLnBrk="1" hangingPunct="1"/>
              <a:t>3</a:t>
            </a:fld>
            <a:endParaRPr lang="en-US" altLang="he-IL" sz="1200">
              <a:latin typeface="Arial" panose="020B0604020202020204" pitchFamily="34" charset="0"/>
            </a:endParaRPr>
          </a:p>
        </p:txBody>
      </p:sp>
      <p:sp>
        <p:nvSpPr>
          <p:cNvPr id="5124" name="מציין מיקום של כותרת תחתונה 3">
            <a:extLst>
              <a:ext uri="{FF2B5EF4-FFF2-40B4-BE49-F238E27FC236}">
                <a16:creationId xmlns:a16="http://schemas.microsoft.com/office/drawing/2014/main" id="{1ABEE0A8-5E22-4AC2-9E8B-2F55F4124018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1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71" y="400781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069C2A64-8213-4380-BA14-BE42822AD6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81076"/>
            <a:ext cx="8229600" cy="56483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he-IL" sz="4400" dirty="0"/>
              <a:t>                </a:t>
            </a:r>
            <a:r>
              <a:rPr lang="ar-SA" sz="4400" dirty="0"/>
              <a:t>مثال:</a:t>
            </a: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ar-SA" sz="5400" dirty="0"/>
              <a:t>هل تعرفون خضروات أخرى باللون الاحمر؟ </a:t>
            </a:r>
            <a:endParaRPr lang="he-IL" sz="5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4400" dirty="0"/>
          </a:p>
        </p:txBody>
      </p:sp>
      <p:sp>
        <p:nvSpPr>
          <p:cNvPr id="6147" name="מציין מיקום של מספר שקופית 4">
            <a:extLst>
              <a:ext uri="{FF2B5EF4-FFF2-40B4-BE49-F238E27FC236}">
                <a16:creationId xmlns:a16="http://schemas.microsoft.com/office/drawing/2014/main" id="{9736C1DC-7A94-4E39-9564-C5D84C696CD0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F567143D-4ABA-4E26-8327-C8CA02AC68D6}" type="slidenum">
              <a:rPr lang="he-IL" altLang="he-IL" sz="1200">
                <a:latin typeface="Arial" panose="020B0604020202020204" pitchFamily="34" charset="0"/>
              </a:rPr>
              <a:pPr rtl="0" eaLnBrk="1" hangingPunct="1"/>
              <a:t>4</a:t>
            </a:fld>
            <a:endParaRPr lang="en-US" altLang="he-IL" sz="1200">
              <a:latin typeface="Arial" panose="020B0604020202020204" pitchFamily="34" charset="0"/>
            </a:endParaRPr>
          </a:p>
        </p:txBody>
      </p:sp>
      <p:sp>
        <p:nvSpPr>
          <p:cNvPr id="6148" name="מציין מיקום של כותרת תחתונה 5">
            <a:extLst>
              <a:ext uri="{FF2B5EF4-FFF2-40B4-BE49-F238E27FC236}">
                <a16:creationId xmlns:a16="http://schemas.microsoft.com/office/drawing/2014/main" id="{CD024022-C5FA-443E-B93A-ED9ABA05FC4C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1200">
              <a:latin typeface="Arial" panose="020B0604020202020204" pitchFamily="34" charset="0"/>
            </a:endParaRP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4547DA2B-1150-45A4-8E1B-16F8B2C0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66" y="1473693"/>
            <a:ext cx="2135346" cy="195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2">
            <a:extLst>
              <a:ext uri="{FF2B5EF4-FFF2-40B4-BE49-F238E27FC236}">
                <a16:creationId xmlns:a16="http://schemas.microsoft.com/office/drawing/2014/main" id="{A246E92E-B70C-4839-98E5-6C8BAABF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7" y="1052514"/>
            <a:ext cx="2477008" cy="22411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3D999DD1-69C0-4746-A8A2-AA35FEA17E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81076"/>
            <a:ext cx="8229600" cy="56483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he-IL" sz="4400" dirty="0"/>
              <a:t>              </a:t>
            </a:r>
            <a:r>
              <a:rPr lang="ar-SA" sz="4400" dirty="0"/>
              <a:t>مثال</a:t>
            </a:r>
            <a:r>
              <a:rPr lang="he-IL" sz="4400" dirty="0"/>
              <a:t>: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ar-SA" sz="5400" dirty="0"/>
              <a:t>هل تعرفون خضروات أخرى باللون الاخضر؟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4400" dirty="0"/>
          </a:p>
        </p:txBody>
      </p:sp>
      <p:sp>
        <p:nvSpPr>
          <p:cNvPr id="7171" name="מציין מיקום של מספר שקופית 4">
            <a:extLst>
              <a:ext uri="{FF2B5EF4-FFF2-40B4-BE49-F238E27FC236}">
                <a16:creationId xmlns:a16="http://schemas.microsoft.com/office/drawing/2014/main" id="{72684538-CC25-4D60-BDDD-2606D6A28CB7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C50D61A2-E067-4DE6-90E3-03D766E34FED}" type="slidenum">
              <a:rPr lang="he-IL" altLang="he-IL" sz="1200">
                <a:latin typeface="Arial" panose="020B0604020202020204" pitchFamily="34" charset="0"/>
              </a:rPr>
              <a:pPr rtl="0" eaLnBrk="1" hangingPunct="1"/>
              <a:t>5</a:t>
            </a:fld>
            <a:endParaRPr lang="en-US" altLang="he-IL" sz="1200">
              <a:latin typeface="Arial" panose="020B0604020202020204" pitchFamily="34" charset="0"/>
            </a:endParaRPr>
          </a:p>
        </p:txBody>
      </p:sp>
      <p:sp>
        <p:nvSpPr>
          <p:cNvPr id="7172" name="מציין מיקום של כותרת תחתונה 5">
            <a:extLst>
              <a:ext uri="{FF2B5EF4-FFF2-40B4-BE49-F238E27FC236}">
                <a16:creationId xmlns:a16="http://schemas.microsoft.com/office/drawing/2014/main" id="{44D2D153-A202-4909-A1E4-4913ABE2A44D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1200">
              <a:latin typeface="Arial" panose="020B0604020202020204" pitchFamily="34" charset="0"/>
            </a:endParaRPr>
          </a:p>
        </p:txBody>
      </p:sp>
      <p:pic>
        <p:nvPicPr>
          <p:cNvPr id="7173" name="Picture 7">
            <a:extLst>
              <a:ext uri="{FF2B5EF4-FFF2-40B4-BE49-F238E27FC236}">
                <a16:creationId xmlns:a16="http://schemas.microsoft.com/office/drawing/2014/main" id="{38940BCB-D955-4664-807A-EE060BC5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94" y="960439"/>
            <a:ext cx="2448512" cy="22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">
            <a:extLst>
              <a:ext uri="{FF2B5EF4-FFF2-40B4-BE49-F238E27FC236}">
                <a16:creationId xmlns:a16="http://schemas.microsoft.com/office/drawing/2014/main" id="{3B9A160D-33B5-4EB0-9178-EC864892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74" y="960439"/>
            <a:ext cx="2242965" cy="22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741617A2-E71B-489F-B90B-7F0E3FB3A5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81076"/>
            <a:ext cx="8229600" cy="56483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he-IL" sz="4400" dirty="0"/>
              <a:t>            </a:t>
            </a:r>
            <a:r>
              <a:rPr lang="ar-SA" sz="4400" dirty="0"/>
              <a:t>مثال</a:t>
            </a:r>
            <a:r>
              <a:rPr lang="he-IL" sz="4400" dirty="0"/>
              <a:t> :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ar-SA" sz="5400" dirty="0"/>
              <a:t>هل تعرفون خضروات أخرى باللون الاصفر أوالبرتقالي؟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4400" dirty="0"/>
          </a:p>
        </p:txBody>
      </p:sp>
      <p:sp>
        <p:nvSpPr>
          <p:cNvPr id="8195" name="מציין מיקום של מספר שקופית 4">
            <a:extLst>
              <a:ext uri="{FF2B5EF4-FFF2-40B4-BE49-F238E27FC236}">
                <a16:creationId xmlns:a16="http://schemas.microsoft.com/office/drawing/2014/main" id="{5FA1B557-A360-41DD-8BD4-E778E4B88CC6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B4591996-8D96-4DF1-8AD8-F252ED9ECBC6}" type="slidenum">
              <a:rPr lang="he-IL" altLang="he-IL" sz="1200">
                <a:latin typeface="Arial" panose="020B0604020202020204" pitchFamily="34" charset="0"/>
              </a:rPr>
              <a:pPr rtl="0" eaLnBrk="1" hangingPunct="1"/>
              <a:t>6</a:t>
            </a:fld>
            <a:endParaRPr lang="en-US" altLang="he-IL" sz="1200">
              <a:latin typeface="Arial" panose="020B0604020202020204" pitchFamily="34" charset="0"/>
            </a:endParaRPr>
          </a:p>
        </p:txBody>
      </p:sp>
      <p:sp>
        <p:nvSpPr>
          <p:cNvPr id="8196" name="מציין מיקום של כותרת תחתונה 5">
            <a:extLst>
              <a:ext uri="{FF2B5EF4-FFF2-40B4-BE49-F238E27FC236}">
                <a16:creationId xmlns:a16="http://schemas.microsoft.com/office/drawing/2014/main" id="{E18C2300-A5BF-4F35-A45B-3EC847D7567C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1200">
              <a:latin typeface="Arial" panose="020B0604020202020204" pitchFamily="34" charset="0"/>
            </a:endParaRP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5D37CAEE-F554-4B4B-9A6D-30C713F9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4" y="1171576"/>
            <a:ext cx="2305593" cy="22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AFC091CD-E723-492E-B8C6-724E3C9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48" y="1171576"/>
            <a:ext cx="2305592" cy="24108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7F25D876-CE9D-40CD-AB62-00BC6B38B99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81076"/>
            <a:ext cx="8229600" cy="56483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he-IL" sz="4400" dirty="0"/>
              <a:t>            </a:t>
            </a:r>
            <a:r>
              <a:rPr lang="ar-SA" sz="4400" dirty="0"/>
              <a:t>مثال:</a:t>
            </a:r>
            <a:r>
              <a:rPr lang="he-IL" sz="4400" dirty="0"/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ar-SA" sz="5400" dirty="0"/>
              <a:t>هل تعرفون خضروات أخرى باللون الابيض؟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4400" dirty="0"/>
          </a:p>
        </p:txBody>
      </p:sp>
      <p:sp>
        <p:nvSpPr>
          <p:cNvPr id="9219" name="מציין מיקום של מספר שקופית 4">
            <a:extLst>
              <a:ext uri="{FF2B5EF4-FFF2-40B4-BE49-F238E27FC236}">
                <a16:creationId xmlns:a16="http://schemas.microsoft.com/office/drawing/2014/main" id="{57609E70-3FA6-4F9C-8166-54202780263A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D209FB01-A5C1-4E9C-980A-0AC8235482C5}" type="slidenum">
              <a:rPr lang="he-IL" altLang="he-IL" sz="1200">
                <a:latin typeface="Arial" panose="020B0604020202020204" pitchFamily="34" charset="0"/>
              </a:rPr>
              <a:pPr rtl="0" eaLnBrk="1" hangingPunct="1"/>
              <a:t>7</a:t>
            </a:fld>
            <a:endParaRPr lang="en-US" altLang="he-IL" sz="1200">
              <a:latin typeface="Arial" panose="020B0604020202020204" pitchFamily="34" charset="0"/>
            </a:endParaRPr>
          </a:p>
        </p:txBody>
      </p:sp>
      <p:sp>
        <p:nvSpPr>
          <p:cNvPr id="9220" name="מציין מיקום של כותרת תחתונה 5">
            <a:extLst>
              <a:ext uri="{FF2B5EF4-FFF2-40B4-BE49-F238E27FC236}">
                <a16:creationId xmlns:a16="http://schemas.microsoft.com/office/drawing/2014/main" id="{7CC67F3A-EDA1-4653-978B-0F95ACFFF57E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1200">
              <a:latin typeface="Arial" panose="020B0604020202020204" pitchFamily="34" charset="0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39BF336D-385F-48C9-9363-E965CC79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49" y="1206500"/>
            <a:ext cx="2335029" cy="229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34214181-88F1-4D9B-A719-B33A1F0C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83" y="984250"/>
            <a:ext cx="2974793" cy="25135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A23E8E6C-6A5F-4B8A-9DDD-7405D4EED3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52501"/>
            <a:ext cx="8229600" cy="56483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he-IL" sz="4400" dirty="0"/>
              <a:t>               </a:t>
            </a:r>
            <a:r>
              <a:rPr lang="ar-SA" sz="4400" dirty="0"/>
              <a:t>مثال</a:t>
            </a:r>
            <a:r>
              <a:rPr lang="he-IL" sz="4400" dirty="0"/>
              <a:t> :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he-IL" sz="44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ar-SA" sz="5400" dirty="0"/>
              <a:t>هل تعرفون خضروات أخرى باللون البنفسجي؟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4400" dirty="0"/>
          </a:p>
        </p:txBody>
      </p:sp>
      <p:sp>
        <p:nvSpPr>
          <p:cNvPr id="10243" name="מציין מיקום של מספר שקופית 4">
            <a:extLst>
              <a:ext uri="{FF2B5EF4-FFF2-40B4-BE49-F238E27FC236}">
                <a16:creationId xmlns:a16="http://schemas.microsoft.com/office/drawing/2014/main" id="{A3AB6F9D-8782-4CCE-BC29-C695897DA61C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D7E3D12E-6886-4825-AF33-4E4DD106431F}" type="slidenum">
              <a:rPr lang="he-IL" altLang="he-IL" sz="1200">
                <a:latin typeface="Arial" panose="020B0604020202020204" pitchFamily="34" charset="0"/>
              </a:rPr>
              <a:pPr rtl="0" eaLnBrk="1" hangingPunct="1"/>
              <a:t>8</a:t>
            </a:fld>
            <a:endParaRPr lang="en-US" altLang="he-IL" sz="1200">
              <a:latin typeface="Arial" panose="020B0604020202020204" pitchFamily="34" charset="0"/>
            </a:endParaRPr>
          </a:p>
        </p:txBody>
      </p:sp>
      <p:sp>
        <p:nvSpPr>
          <p:cNvPr id="10244" name="מציין מיקום של כותרת תחתונה 5">
            <a:extLst>
              <a:ext uri="{FF2B5EF4-FFF2-40B4-BE49-F238E27FC236}">
                <a16:creationId xmlns:a16="http://schemas.microsoft.com/office/drawing/2014/main" id="{E77FEAD9-BECC-45FE-AF78-072C8F459E32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1200">
              <a:latin typeface="Arial" panose="020B0604020202020204" pitchFamily="34" charset="0"/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BA441A83-B10B-414C-A0DC-77A12537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1123951"/>
            <a:ext cx="2579525" cy="255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:a16="http://schemas.microsoft.com/office/drawing/2014/main" id="{0AF657D6-E021-4A22-81FC-1AD774D2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68" y="952501"/>
            <a:ext cx="2943357" cy="27228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3">
            <a:extLst>
              <a:ext uri="{FF2B5EF4-FFF2-40B4-BE49-F238E27FC236}">
                <a16:creationId xmlns:a16="http://schemas.microsoft.com/office/drawing/2014/main" id="{0C86D015-9291-45E4-B702-FABD9043C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935844" cy="58324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ar-SA" sz="3600" dirty="0"/>
              <a:t>للمواد التي تزود</a:t>
            </a:r>
            <a:r>
              <a:rPr lang="he-IL" sz="3600" dirty="0"/>
              <a:t> </a:t>
            </a:r>
            <a:r>
              <a:rPr lang="ar-SA" sz="3600" dirty="0"/>
              <a:t>الخضار بالالوان (أصباغ )</a:t>
            </a:r>
          </a:p>
          <a:p>
            <a:pPr marL="0" indent="0">
              <a:buNone/>
              <a:defRPr/>
            </a:pPr>
            <a:r>
              <a:rPr lang="ar-SA" sz="3600" dirty="0"/>
              <a:t> تأثير جيد على صحتنا</a:t>
            </a:r>
            <a:r>
              <a:rPr lang="he-IL" sz="3600" dirty="0"/>
              <a:t>:</a:t>
            </a:r>
          </a:p>
          <a:p>
            <a:pPr marL="0" indent="0">
              <a:buNone/>
              <a:defRPr/>
            </a:pPr>
            <a:r>
              <a:rPr lang="ar-SA" dirty="0"/>
              <a:t>الخضروات</a:t>
            </a:r>
            <a:r>
              <a:rPr lang="he-IL" dirty="0">
                <a:solidFill>
                  <a:schemeClr val="hlink"/>
                </a:solidFill>
              </a:rPr>
              <a:t> </a:t>
            </a:r>
            <a:r>
              <a:rPr lang="ar-SA" dirty="0">
                <a:solidFill>
                  <a:srgbClr val="FF0000"/>
                </a:solidFill>
              </a:rPr>
              <a:t>الحمراء</a:t>
            </a:r>
            <a:r>
              <a:rPr lang="he-IL" dirty="0">
                <a:solidFill>
                  <a:schemeClr val="hlink"/>
                </a:solidFill>
              </a:rPr>
              <a:t> </a:t>
            </a:r>
            <a:r>
              <a:rPr lang="ar-SA" dirty="0"/>
              <a:t>تقوي ال -</a:t>
            </a:r>
            <a:endParaRPr lang="he-IL" dirty="0"/>
          </a:p>
          <a:p>
            <a:pPr marL="0" indent="0">
              <a:buNone/>
              <a:defRPr/>
            </a:pPr>
            <a:endParaRPr lang="he-IL" dirty="0"/>
          </a:p>
          <a:p>
            <a:pPr marL="0" indent="0">
              <a:buNone/>
              <a:defRPr/>
            </a:pPr>
            <a:r>
              <a:rPr lang="ar-SA" dirty="0"/>
              <a:t>الخضروات</a:t>
            </a:r>
            <a:r>
              <a:rPr lang="he-IL" dirty="0">
                <a:solidFill>
                  <a:schemeClr val="hlink"/>
                </a:solidFill>
              </a:rPr>
              <a:t> </a:t>
            </a:r>
            <a:r>
              <a:rPr lang="ar-SA" dirty="0">
                <a:solidFill>
                  <a:srgbClr val="00B050"/>
                </a:solidFill>
              </a:rPr>
              <a:t>الخضراء</a:t>
            </a:r>
            <a:r>
              <a:rPr lang="he-IL" dirty="0">
                <a:solidFill>
                  <a:schemeClr val="hlink"/>
                </a:solidFill>
              </a:rPr>
              <a:t> </a:t>
            </a:r>
            <a:r>
              <a:rPr lang="ar-SA" dirty="0"/>
              <a:t>تقوي ال -</a:t>
            </a:r>
          </a:p>
          <a:p>
            <a:pPr marL="0" indent="0">
              <a:buNone/>
              <a:defRPr/>
            </a:pPr>
            <a:endParaRPr lang="he-IL" dirty="0"/>
          </a:p>
          <a:p>
            <a:pPr marL="0" indent="0">
              <a:buNone/>
              <a:defRPr/>
            </a:pPr>
            <a:r>
              <a:rPr lang="ar-SA" dirty="0"/>
              <a:t>الخضروات</a:t>
            </a:r>
            <a:r>
              <a:rPr lang="he-IL" dirty="0">
                <a:solidFill>
                  <a:schemeClr val="hlink"/>
                </a:solidFill>
              </a:rPr>
              <a:t> </a:t>
            </a:r>
            <a:r>
              <a:rPr lang="ar-SA" dirty="0"/>
              <a:t>باللون</a:t>
            </a:r>
            <a:r>
              <a:rPr lang="ar-SA" dirty="0">
                <a:solidFill>
                  <a:schemeClr val="accent4"/>
                </a:solidFill>
              </a:rPr>
              <a:t> البرتقالي</a:t>
            </a:r>
            <a:r>
              <a:rPr lang="he-IL" dirty="0"/>
              <a:t> </a:t>
            </a:r>
            <a:r>
              <a:rPr lang="ar-SA" dirty="0"/>
              <a:t>والابيض</a:t>
            </a:r>
            <a:r>
              <a:rPr lang="he-IL" dirty="0"/>
              <a:t> </a:t>
            </a:r>
            <a:r>
              <a:rPr lang="ar-SA" dirty="0"/>
              <a:t>تحمي من </a:t>
            </a:r>
            <a:r>
              <a:rPr lang="he-IL" dirty="0"/>
              <a:t>- </a:t>
            </a:r>
          </a:p>
          <a:p>
            <a:pPr marL="0" indent="0">
              <a:buNone/>
              <a:defRPr/>
            </a:pPr>
            <a:endParaRPr lang="he-IL" sz="3600" dirty="0">
              <a:solidFill>
                <a:schemeClr val="hlink"/>
              </a:solidFill>
            </a:endParaRPr>
          </a:p>
          <a:p>
            <a:pPr marL="0" indent="0">
              <a:buNone/>
              <a:defRPr/>
            </a:pPr>
            <a:r>
              <a:rPr lang="ar-SA" dirty="0"/>
              <a:t>الخضروات</a:t>
            </a:r>
            <a:r>
              <a:rPr lang="he-IL" dirty="0"/>
              <a:t> </a:t>
            </a:r>
            <a:r>
              <a:rPr lang="ar-SA" sz="3034" dirty="0">
                <a:solidFill>
                  <a:srgbClr val="FF66FF"/>
                </a:solidFill>
              </a:rPr>
              <a:t>البنفسجية</a:t>
            </a:r>
            <a:r>
              <a:rPr lang="ar-SA" dirty="0"/>
              <a:t> تساعد في عمل ال -</a:t>
            </a:r>
            <a:endParaRPr lang="he-IL" dirty="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FB30925A-99D3-4FDB-A407-9D22538D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34" y="1865454"/>
            <a:ext cx="622300" cy="622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7203AFA-FF4A-4F17-9D10-BF3954E3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84" y="2778630"/>
            <a:ext cx="1219200" cy="62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E235F4B2-7F8F-472B-AFC4-7EC9B2A5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404105"/>
            <a:ext cx="1204912" cy="1212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177336E-CA1E-4A68-8160-FA14444BB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863" y="4752948"/>
            <a:ext cx="1204912" cy="16356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237</Words>
  <Application>Microsoft Office PowerPoint</Application>
  <PresentationFormat>מסך רחב</PresentationFormat>
  <Paragraphs>100</Paragraphs>
  <Slides>13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ערכת נושא Office</vt:lpstr>
      <vt:lpstr>الخضار والفواكة بالالوان الخمسة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Clalit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רותי אופטובסקי</dc:creator>
  <cp:lastModifiedBy>Karam Balaum</cp:lastModifiedBy>
  <cp:revision>68</cp:revision>
  <cp:lastPrinted>2020-10-12T07:46:47Z</cp:lastPrinted>
  <dcterms:created xsi:type="dcterms:W3CDTF">2020-10-12T07:13:46Z</dcterms:created>
  <dcterms:modified xsi:type="dcterms:W3CDTF">2021-06-16T16:31:12Z</dcterms:modified>
</cp:coreProperties>
</file>